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9" r:id="rId2"/>
    <p:sldId id="662" r:id="rId3"/>
    <p:sldId id="690" r:id="rId4"/>
    <p:sldId id="673" r:id="rId5"/>
    <p:sldId id="674" r:id="rId6"/>
    <p:sldId id="678" r:id="rId7"/>
    <p:sldId id="280" r:id="rId8"/>
    <p:sldId id="676" r:id="rId9"/>
    <p:sldId id="677" r:id="rId10"/>
    <p:sldId id="288" r:id="rId11"/>
    <p:sldId id="679" r:id="rId12"/>
    <p:sldId id="681" r:id="rId13"/>
    <p:sldId id="682" r:id="rId14"/>
    <p:sldId id="683" r:id="rId15"/>
    <p:sldId id="684" r:id="rId16"/>
    <p:sldId id="685" r:id="rId17"/>
    <p:sldId id="354" r:id="rId18"/>
    <p:sldId id="554" r:id="rId19"/>
    <p:sldId id="555" r:id="rId20"/>
    <p:sldId id="356" r:id="rId21"/>
    <p:sldId id="556" r:id="rId22"/>
    <p:sldId id="640" r:id="rId23"/>
    <p:sldId id="558" r:id="rId24"/>
    <p:sldId id="487" r:id="rId25"/>
    <p:sldId id="380" r:id="rId26"/>
    <p:sldId id="437" r:id="rId27"/>
    <p:sldId id="664" r:id="rId28"/>
    <p:sldId id="258" r:id="rId29"/>
    <p:sldId id="547" r:id="rId30"/>
    <p:sldId id="281" r:id="rId31"/>
    <p:sldId id="686" r:id="rId32"/>
    <p:sldId id="687" r:id="rId33"/>
    <p:sldId id="688" r:id="rId34"/>
    <p:sldId id="689" r:id="rId35"/>
    <p:sldId id="279" r:id="rId36"/>
  </p:sldIdLst>
  <p:sldSz cx="9144000" cy="6858000" type="screen4x3"/>
  <p:notesSz cx="7315200" cy="9601200"/>
  <p:custDataLst>
    <p:tags r:id="rId3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pos="2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26428" initials="LP" lastIdx="17" clrIdx="0"/>
  <p:cmAuthor id="1" name="Peter Karp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F86F9"/>
    <a:srgbClr val="9AD8FF"/>
    <a:srgbClr val="91A09D"/>
    <a:srgbClr val="76908C"/>
    <a:srgbClr val="4E4E4E"/>
    <a:srgbClr val="0A4191"/>
    <a:srgbClr val="184A91"/>
    <a:srgbClr val="1B509D"/>
    <a:srgbClr val="32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87" autoAdjust="0"/>
    <p:restoredTop sz="50000" autoAdjust="0"/>
  </p:normalViewPr>
  <p:slideViewPr>
    <p:cSldViewPr snapToGrid="0" showGuides="1">
      <p:cViewPr varScale="1">
        <p:scale>
          <a:sx n="108" d="100"/>
          <a:sy n="108" d="100"/>
        </p:scale>
        <p:origin x="336" y="192"/>
      </p:cViewPr>
      <p:guideLst>
        <p:guide orient="horz" pos="1207"/>
        <p:guide pos="277"/>
      </p:guideLst>
    </p:cSldViewPr>
  </p:slideViewPr>
  <p:outlineViewPr>
    <p:cViewPr>
      <p:scale>
        <a:sx n="33" d="100"/>
        <a:sy n="33" d="100"/>
      </p:scale>
      <p:origin x="0" y="16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48"/>
    </p:cViewPr>
  </p:sorterViewPr>
  <p:notesViewPr>
    <p:cSldViewPr snapToGrid="0" snapToObjects="1">
      <p:cViewPr varScale="1">
        <p:scale>
          <a:sx n="82" d="100"/>
          <a:sy n="82" d="100"/>
        </p:scale>
        <p:origin x="-2936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D716-24D4-5E4E-A8C1-F953489EDBB1}" type="datetimeFigureOut">
              <a:rPr lang="en-US" smtClean="0"/>
              <a:pPr/>
              <a:t>11/16/21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5B831-52CE-EF42-8EE7-75F6221E4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9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</a:defRPr>
            </a:lvl1pPr>
          </a:lstStyle>
          <a:p>
            <a:fld id="{EDD8B026-26FF-7545-AB19-912D0D0B60BD}" type="datetimeFigureOut">
              <a:rPr lang="en-US"/>
              <a:pPr/>
              <a:t>11/16/21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</a:defRPr>
            </a:lvl1pPr>
          </a:lstStyle>
          <a:p>
            <a:fld id="{0FE6934C-9CFB-7B48-A6D0-7C600C119A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17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8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point on a vertical line is a reading for one gene.</a:t>
            </a:r>
          </a:p>
          <a:p>
            <a:r>
              <a:rPr lang="en-US" dirty="0"/>
              <a:t>Set of metabolites on one vertical line are all genes </a:t>
            </a:r>
            <a:r>
              <a:rPr lang="en-US" baseline="0" dirty="0"/>
              <a:t>in that subsystem for which data is available</a:t>
            </a:r>
            <a:r>
              <a:rPr lang="en-US" dirty="0"/>
              <a:t>.</a:t>
            </a:r>
          </a:p>
          <a:p>
            <a:r>
              <a:rPr lang="en-US" dirty="0"/>
              <a:t>Large point is the average.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8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</a:t>
            </a:r>
            <a:r>
              <a:rPr lang="en-US" baseline="0" dirty="0"/>
              <a:t> panels are metabolic, five panels are non-metabolic.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4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53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A7477-12A0-D04B-9157-FB26EC6FF659}" type="slidenum">
              <a:rPr lang="en-US"/>
              <a:pPr/>
              <a:t>20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Cholesterol is not covered because there are no pathways in E. coli for this compound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316CD-C58D-CD43-9CC5-BC52290ED6C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84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Portion of pathway covering output.  Input compounds from a Metabolomics Workbench study (ST000741) using pathways from </a:t>
            </a:r>
            <a:r>
              <a:rPr lang="en-US" dirty="0" err="1"/>
              <a:t>HumanCyc</a:t>
            </a:r>
            <a:r>
              <a:rPr lang="en-US" dirty="0"/>
              <a:t> 23.0.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316CD-C58D-CD43-9CC5-BC52290ED6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02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E3EAF-AEF9-EF45-A780-7B56C40DE7FB}" type="slidenum">
              <a:rPr lang="en-US"/>
              <a:pPr/>
              <a:t>29</a:t>
            </a:fld>
            <a:endParaRPr lang="en-US"/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8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-7950" y="390782"/>
            <a:ext cx="4397070" cy="1514162"/>
          </a:xfrm>
          <a:prstGeom prst="rect">
            <a:avLst/>
          </a:prstGeom>
        </p:spPr>
      </p:pic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2588" y="2436556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4513263" y="1"/>
            <a:ext cx="1405466" cy="412749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6034088" y="1"/>
            <a:ext cx="3109911" cy="412749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387850" cy="409575"/>
          </a:xfrm>
          <a:prstGeom prst="rect">
            <a:avLst/>
          </a:prstGeom>
          <a:solidFill>
            <a:srgbClr val="7171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ri international_wht.ai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1666" y="-110501"/>
            <a:ext cx="2482102" cy="6700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7917" y="414865"/>
            <a:ext cx="3513666" cy="15456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lum bright="10000" contrast="20000"/>
            <a:alphaModFix/>
          </a:blip>
          <a:srcRect l="534"/>
          <a:stretch>
            <a:fillRect/>
          </a:stretch>
        </p:blipFill>
        <p:spPr>
          <a:xfrm>
            <a:off x="0" y="0"/>
            <a:ext cx="4392246" cy="150126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5608" y="2872709"/>
            <a:ext cx="7772400" cy="717435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1E56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D4E545-8550-1F4C-87FE-68D69155DA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62230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5E294-9D3F-AF49-9CD2-D723A19B1C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C14899-6511-1B40-B675-C28D8AF131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25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2588" y="1436688"/>
            <a:ext cx="8229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553201"/>
            <a:ext cx="795337" cy="3048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itchFamily="-65" charset="0"/>
              </a:defRPr>
            </a:lvl1pPr>
          </a:lstStyle>
          <a:p>
            <a:fld id="{B6B458F9-9C5A-D94F-A853-7378C04DD7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 txBox="1">
            <a:spLocks noGrp="1"/>
          </p:cNvSpPr>
          <p:nvPr userDrawn="1"/>
        </p:nvSpPr>
        <p:spPr>
          <a:xfrm>
            <a:off x="-337910" y="6547796"/>
            <a:ext cx="2143990" cy="35680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© 2014 SRI International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9pPr>
    </p:titleStyle>
    <p:bodyStyle>
      <a:lvl1pPr marL="230188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460375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20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2pPr>
      <a:lvl3pPr marL="627063" indent="-1666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18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3pPr>
      <a:lvl4pPr marL="798513" indent="-171450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16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4pPr>
      <a:lvl5pPr marL="971550" indent="-17303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»"/>
        <a:defRPr sz="14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166562" y="2626578"/>
            <a:ext cx="8817382" cy="1218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3600" b="1" dirty="0" err="1"/>
              <a:t>BioCyc</a:t>
            </a:r>
            <a:r>
              <a:rPr lang="en-US" sz="3600" b="1" dirty="0"/>
              <a:t> Omics Analysis Tools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42902" y="3718739"/>
            <a:ext cx="8801098" cy="21842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lnSpc>
                <a:spcPts val="2400"/>
              </a:lnSpc>
            </a:pPr>
            <a:r>
              <a:rPr lang="en-US" sz="2800" dirty="0"/>
              <a:t>Suzanne Paley, SRI International									</a:t>
            </a:r>
          </a:p>
          <a:p>
            <a:pPr>
              <a:lnSpc>
                <a:spcPts val="2400"/>
              </a:lnSpc>
            </a:pPr>
            <a:r>
              <a:rPr lang="en-US" sz="2800" dirty="0"/>
              <a:t>														</a:t>
            </a:r>
          </a:p>
          <a:p>
            <a:pPr>
              <a:lnSpc>
                <a:spcPts val="2400"/>
              </a:lnSpc>
              <a:spcBef>
                <a:spcPct val="0"/>
              </a:spcBef>
            </a:pPr>
            <a:endParaRPr lang="en-US" sz="2800" dirty="0"/>
          </a:p>
          <a:p>
            <a:pPr>
              <a:lnSpc>
                <a:spcPts val="2400"/>
              </a:lnSpc>
              <a:spcBef>
                <a:spcPct val="0"/>
              </a:spcBef>
            </a:pPr>
            <a:endParaRPr lang="en-US" sz="2800" dirty="0"/>
          </a:p>
          <a:p>
            <a:pPr marL="230188" lvl="0" indent="-2301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2800" dirty="0"/>
          </a:p>
          <a:p>
            <a:pPr marL="230188" lvl="0" indent="-230188">
              <a:spcBef>
                <a:spcPct val="20000"/>
              </a:spcBef>
              <a:buClr>
                <a:schemeClr val="accent1"/>
              </a:buClr>
              <a:defRPr/>
            </a:pP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Picture 1" descr="2012BioCyc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70" y="5635182"/>
            <a:ext cx="2145887" cy="1658186"/>
          </a:xfrm>
          <a:prstGeom prst="rect">
            <a:avLst/>
          </a:prstGeom>
        </p:spPr>
      </p:pic>
      <p:pic>
        <p:nvPicPr>
          <p:cNvPr id="3" name="Picture 2" descr="2012EcoCyc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37" y="5321880"/>
            <a:ext cx="2423916" cy="187302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7" y="451346"/>
            <a:ext cx="8724750" cy="6241909"/>
          </a:xfrm>
        </p:spPr>
      </p:pic>
      <p:cxnSp>
        <p:nvCxnSpPr>
          <p:cNvPr id="18" name="Straight Arrow Connector 17"/>
          <p:cNvCxnSpPr/>
          <p:nvPr/>
        </p:nvCxnSpPr>
        <p:spPr bwMode="auto">
          <a:xfrm flipH="1">
            <a:off x="2222340" y="559925"/>
            <a:ext cx="544010" cy="11575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66350" y="324092"/>
            <a:ext cx="2453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Colors correspond to </a:t>
            </a:r>
            <a:r>
              <a:rPr lang="en-US" dirty="0" err="1">
                <a:solidFill>
                  <a:srgbClr val="C00000"/>
                </a:solidFill>
              </a:rPr>
              <a:t>timepoints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59253" y="3140437"/>
            <a:ext cx="2581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Small dots correspond </a:t>
            </a:r>
            <a:r>
              <a:rPr lang="en-US">
                <a:solidFill>
                  <a:srgbClr val="C00000"/>
                </a:solidFill>
              </a:rPr>
              <a:t>to individual gene expression values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5187248" y="5251929"/>
            <a:ext cx="544010" cy="11575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H="1">
            <a:off x="5187248" y="4170039"/>
            <a:ext cx="544010" cy="11575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H="1">
            <a:off x="5187248" y="5567967"/>
            <a:ext cx="544010" cy="11575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H="1">
            <a:off x="2013996" y="4102866"/>
            <a:ext cx="480349" cy="1642515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10518" y="3110635"/>
            <a:ext cx="2266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Large dots show average over all genes in subsystem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3449256" y="6407070"/>
            <a:ext cx="544010" cy="11575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7" y="451346"/>
            <a:ext cx="8650787" cy="61577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343876" y="1757642"/>
            <a:ext cx="2876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Bar height corresponds to sum </a:t>
            </a:r>
            <a:r>
              <a:rPr lang="en-US">
                <a:solidFill>
                  <a:srgbClr val="C00000"/>
                </a:solidFill>
              </a:rPr>
              <a:t>of expression values for all genes in subsystem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1738513" y="2275366"/>
            <a:ext cx="544010" cy="11575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13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60" y="0"/>
            <a:ext cx="6528535" cy="6870875"/>
          </a:xfrm>
        </p:spPr>
      </p:pic>
    </p:spTree>
    <p:extLst>
      <p:ext uri="{BB962C8B-B14F-4D97-AF65-F5344CB8AC3E}">
        <p14:creationId xmlns:p14="http://schemas.microsoft.com/office/powerpoint/2010/main" val="713179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" y="462576"/>
            <a:ext cx="7688883" cy="6146157"/>
          </a:xfrm>
        </p:spPr>
      </p:pic>
      <p:sp>
        <p:nvSpPr>
          <p:cNvPr id="8" name="Down Arrow 7"/>
          <p:cNvSpPr/>
          <p:nvPr/>
        </p:nvSpPr>
        <p:spPr bwMode="auto">
          <a:xfrm>
            <a:off x="1027016" y="1298589"/>
            <a:ext cx="277794" cy="405113"/>
          </a:xfrm>
          <a:prstGeom prst="downArrow">
            <a:avLst>
              <a:gd name="adj1" fmla="val 59375"/>
              <a:gd name="adj2" fmla="val 50000"/>
            </a:avLst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" y="922820"/>
            <a:ext cx="7222603" cy="3191951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 bwMode="auto">
          <a:xfrm>
            <a:off x="1133333" y="2755952"/>
            <a:ext cx="332234" cy="535272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8" y="1307976"/>
            <a:ext cx="7224143" cy="3185449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 bwMode="auto">
          <a:xfrm>
            <a:off x="1304810" y="940443"/>
            <a:ext cx="317227" cy="431503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3" y="2056707"/>
            <a:ext cx="2222760" cy="4016415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 bwMode="auto">
          <a:xfrm>
            <a:off x="2038570" y="944262"/>
            <a:ext cx="317227" cy="431503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753" y="1389246"/>
            <a:ext cx="3607429" cy="47507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3" y="1483439"/>
            <a:ext cx="1506638" cy="8300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8" y="1329472"/>
            <a:ext cx="7224143" cy="31737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8" y="1305465"/>
            <a:ext cx="7224143" cy="318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0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3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log or linear scale</a:t>
            </a:r>
          </a:p>
          <a:p>
            <a:r>
              <a:rPr lang="en-US" dirty="0"/>
              <a:t>Customize panel size,  vertical scale</a:t>
            </a:r>
          </a:p>
          <a:p>
            <a:r>
              <a:rPr lang="en-US" dirty="0"/>
              <a:t>Sort by gene position, alphabetical, data value</a:t>
            </a:r>
          </a:p>
          <a:p>
            <a:r>
              <a:rPr lang="en-US" dirty="0"/>
              <a:t>Select which data series to show/hide</a:t>
            </a:r>
          </a:p>
          <a:p>
            <a:r>
              <a:rPr lang="en-US" dirty="0"/>
              <a:t>Average data for multiple replicates</a:t>
            </a:r>
          </a:p>
          <a:p>
            <a:r>
              <a:rPr lang="en-US" dirty="0"/>
              <a:t>Perform enrichment analysis</a:t>
            </a:r>
          </a:p>
          <a:p>
            <a:r>
              <a:rPr lang="en-US" dirty="0"/>
              <a:t>Generate table of data for selected panel</a:t>
            </a:r>
          </a:p>
          <a:p>
            <a:r>
              <a:rPr lang="en-US" dirty="0"/>
              <a:t>Export to </a:t>
            </a:r>
            <a:r>
              <a:rPr lang="en-US" dirty="0" err="1"/>
              <a:t>SmartTable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4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Dashboard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normalization and significance calculations before uploading data, if applicable.  </a:t>
            </a:r>
          </a:p>
          <a:p>
            <a:r>
              <a:rPr lang="en-US" dirty="0"/>
              <a:t>Decide whether to average replicates before upload, or have dashboard do it for you (performance implications)</a:t>
            </a:r>
          </a:p>
          <a:p>
            <a:r>
              <a:rPr lang="en-US" dirty="0"/>
              <a:t>Import data as a column-delimited file</a:t>
            </a:r>
          </a:p>
          <a:p>
            <a:pPr lvl="1"/>
            <a:r>
              <a:rPr lang="en-US" dirty="0"/>
              <a:t>Gene names/metabolite names/IDs in first column</a:t>
            </a:r>
          </a:p>
          <a:p>
            <a:pPr lvl="1"/>
            <a:r>
              <a:rPr lang="en-US" dirty="0"/>
              <a:t>Specify which other columns contain data of interest </a:t>
            </a:r>
          </a:p>
          <a:p>
            <a:pPr lvl="1"/>
            <a:r>
              <a:rPr lang="en-US" dirty="0"/>
              <a:t>Types of data values</a:t>
            </a:r>
          </a:p>
          <a:p>
            <a:pPr lvl="2"/>
            <a:r>
              <a:rPr lang="en-US" dirty="0"/>
              <a:t>Fold change values</a:t>
            </a:r>
          </a:p>
          <a:p>
            <a:pPr lvl="2"/>
            <a:r>
              <a:rPr lang="en-US" dirty="0"/>
              <a:t>Absolute quantities (counts, areas, intensities)</a:t>
            </a:r>
          </a:p>
          <a:p>
            <a:pPr lvl="2"/>
            <a:r>
              <a:rPr lang="en-US" dirty="0"/>
              <a:t>P-values from replicate analysis (used for enrichment analysis)</a:t>
            </a:r>
          </a:p>
          <a:p>
            <a:r>
              <a:rPr lang="en-US" dirty="0"/>
              <a:t>Modify diagram scale as needed, choose log vs linear</a:t>
            </a:r>
          </a:p>
        </p:txBody>
      </p:sp>
    </p:spTree>
    <p:extLst>
      <p:ext uri="{BB962C8B-B14F-4D97-AF65-F5344CB8AC3E}">
        <p14:creationId xmlns:p14="http://schemas.microsoft.com/office/powerpoint/2010/main" val="2312121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systems have more perturbed genes than expected by chance?</a:t>
            </a:r>
          </a:p>
          <a:p>
            <a:r>
              <a:rPr lang="en-US" dirty="0"/>
              <a:t>User specifies</a:t>
            </a:r>
          </a:p>
          <a:p>
            <a:pPr lvl="1"/>
            <a:r>
              <a:rPr lang="en-US" sz="1800" dirty="0"/>
              <a:t>A p-value column associated with each </a:t>
            </a:r>
            <a:r>
              <a:rPr lang="en-US" sz="1800" dirty="0" err="1"/>
              <a:t>timepoint</a:t>
            </a:r>
            <a:endParaRPr lang="en-US" sz="1800" dirty="0"/>
          </a:p>
          <a:p>
            <a:pPr lvl="1"/>
            <a:r>
              <a:rPr lang="en-US" sz="1800" dirty="0"/>
              <a:t>Threshold (0.05 in this example)</a:t>
            </a:r>
          </a:p>
          <a:p>
            <a:pPr lvl="1"/>
            <a:r>
              <a:rPr lang="en-US" sz="1800" dirty="0"/>
              <a:t>Multiple hypothesis correction function</a:t>
            </a:r>
          </a:p>
          <a:p>
            <a:r>
              <a:rPr lang="en-US" dirty="0"/>
              <a:t>Compute enrichment score for every system, subsystem</a:t>
            </a:r>
          </a:p>
          <a:p>
            <a:pPr lvl="1"/>
            <a:r>
              <a:rPr lang="en-US" sz="1800" dirty="0"/>
              <a:t>Fisher-exact hypergeometric test</a:t>
            </a:r>
          </a:p>
          <a:p>
            <a:pPr lvl="1"/>
            <a:r>
              <a:rPr lang="en-US" sz="1800" dirty="0"/>
              <a:t>Enrichment score for a system = -log</a:t>
            </a:r>
            <a:r>
              <a:rPr lang="en-US" sz="1800" baseline="-25000" dirty="0"/>
              <a:t>10</a:t>
            </a:r>
            <a:r>
              <a:rPr lang="en-US" sz="1800" dirty="0"/>
              <a:t>(p-value)</a:t>
            </a:r>
          </a:p>
          <a:p>
            <a:r>
              <a:rPr lang="en-US" dirty="0"/>
              <a:t>Panels show</a:t>
            </a:r>
          </a:p>
          <a:p>
            <a:pPr lvl="1"/>
            <a:r>
              <a:rPr lang="en-US" sz="1800" dirty="0"/>
              <a:t>Enrichment scores for each system</a:t>
            </a:r>
          </a:p>
          <a:p>
            <a:pPr lvl="1"/>
            <a:r>
              <a:rPr lang="en-US" sz="1800" dirty="0"/>
              <a:t>Highest component subsystem score</a:t>
            </a:r>
          </a:p>
        </p:txBody>
      </p:sp>
    </p:spTree>
    <p:extLst>
      <p:ext uri="{BB962C8B-B14F-4D97-AF65-F5344CB8AC3E}">
        <p14:creationId xmlns:p14="http://schemas.microsoft.com/office/powerpoint/2010/main" val="367565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1" y="127322"/>
            <a:ext cx="10120868" cy="651654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70" y="1041720"/>
            <a:ext cx="4765872" cy="348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Transcriptomics Data on Cellular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B091A-365F-6E48-BB88-08924DD8D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75943-6D26-C04E-A639-152D03DF2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2839"/>
            <a:ext cx="9144000" cy="51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77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 Metabolomics Data onto Cellular 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1954"/>
            <a:ext cx="9144000" cy="398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09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 Metabolomics Data onto Cellular Overview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900"/>
            <a:ext cx="9144000" cy="4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1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Transcriptomics / Metabolomics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7" y="1436688"/>
            <a:ext cx="8538047" cy="4689475"/>
          </a:xfrm>
        </p:spPr>
        <p:txBody>
          <a:bodyPr/>
          <a:lstStyle/>
          <a:p>
            <a:r>
              <a:rPr lang="en-US" dirty="0"/>
              <a:t>Pathway visualization of gene expression and metabolomics data</a:t>
            </a:r>
          </a:p>
          <a:p>
            <a:pPr lvl="1"/>
            <a:r>
              <a:rPr lang="en-US" dirty="0"/>
              <a:t>Zoomable metabolic map</a:t>
            </a:r>
          </a:p>
          <a:p>
            <a:pPr lvl="1"/>
            <a:r>
              <a:rPr lang="en-US" dirty="0"/>
              <a:t>Individual pathways</a:t>
            </a:r>
          </a:p>
          <a:p>
            <a:pPr lvl="1"/>
            <a:r>
              <a:rPr lang="en-US" dirty="0"/>
              <a:t>Groups of pathways: pathway collages, tables of perturbed pathways</a:t>
            </a:r>
          </a:p>
          <a:p>
            <a:r>
              <a:rPr lang="en-US" dirty="0"/>
              <a:t>Omics Dashboard</a:t>
            </a:r>
          </a:p>
          <a:p>
            <a:pPr lvl="1"/>
            <a:r>
              <a:rPr lang="en-US" dirty="0"/>
              <a:t>Graph-based visualization using hierarchical systems of cellular function</a:t>
            </a:r>
          </a:p>
          <a:p>
            <a:r>
              <a:rPr lang="en-US" dirty="0"/>
              <a:t>Enrichment analysis</a:t>
            </a:r>
          </a:p>
          <a:p>
            <a:pPr lvl="1"/>
            <a:r>
              <a:rPr lang="en-US" dirty="0"/>
              <a:t>Pathways, GO terms, Regulators over-represented in gene sets</a:t>
            </a:r>
          </a:p>
          <a:p>
            <a:pPr lvl="1"/>
            <a:r>
              <a:rPr lang="en-US" dirty="0"/>
              <a:t>Pathways over-represented in metabolite sets</a:t>
            </a:r>
          </a:p>
          <a:p>
            <a:r>
              <a:rPr lang="en-US" dirty="0"/>
              <a:t>Monoisotopic mass search, metabolite translation service</a:t>
            </a:r>
          </a:p>
          <a:p>
            <a:r>
              <a:rPr lang="en-US" dirty="0"/>
              <a:t>Genome Browser tracks, e.g. for </a:t>
            </a:r>
            <a:r>
              <a:rPr lang="en-US" dirty="0" err="1"/>
              <a:t>ChIP</a:t>
            </a:r>
            <a:r>
              <a:rPr lang="en-US" dirty="0"/>
              <a:t>-Chip data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75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DA50ED-9131-AD44-A005-3AD49EDC1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963" y="555171"/>
            <a:ext cx="6323838" cy="6302829"/>
          </a:xfrm>
          <a:prstGeom prst="rect">
            <a:avLst/>
          </a:prstGeom>
        </p:spPr>
      </p:pic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32744" y="951328"/>
            <a:ext cx="8229600" cy="1143000"/>
          </a:xfrm>
        </p:spPr>
        <p:txBody>
          <a:bodyPr/>
          <a:lstStyle/>
          <a:p>
            <a:r>
              <a:rPr lang="en-US" dirty="0"/>
              <a:t>Gene Expression </a:t>
            </a:r>
            <a:br>
              <a:rPr lang="en-US" dirty="0"/>
            </a:br>
            <a:r>
              <a:rPr lang="en-US" dirty="0"/>
              <a:t>Data on</a:t>
            </a:r>
            <a:br>
              <a:rPr lang="en-US" dirty="0"/>
            </a:br>
            <a:r>
              <a:rPr lang="en-US" dirty="0"/>
              <a:t>Single Pathway</a:t>
            </a:r>
          </a:p>
        </p:txBody>
      </p:sp>
    </p:spTree>
    <p:extLst>
      <p:ext uri="{BB962C8B-B14F-4D97-AF65-F5344CB8AC3E}">
        <p14:creationId xmlns:p14="http://schemas.microsoft.com/office/powerpoint/2010/main" val="18602392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Metabolomics Data Painted onto Individual Pathway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604" y="1367119"/>
            <a:ext cx="5407224" cy="54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71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Perturbed Pathways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B091A-365F-6E48-BB88-08924DD8D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8AB255-C44D-154A-97EF-8954F8B8E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8392"/>
            <a:ext cx="9144000" cy="43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49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Perturbation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Extent to which a pathway is up/down-regulated</a:t>
            </a:r>
          </a:p>
          <a:p>
            <a:r>
              <a:rPr lang="en-US" dirty="0"/>
              <a:t>Based on reaction perturbation scores RPS or DRPS</a:t>
            </a:r>
          </a:p>
          <a:p>
            <a:r>
              <a:rPr lang="en-US" dirty="0"/>
              <a:t>Single time point: RPS based on fold change (FC) over all metabolites or genes of reaction</a:t>
            </a:r>
          </a:p>
          <a:p>
            <a:pPr lvl="1"/>
            <a:r>
              <a:rPr lang="en-US" dirty="0"/>
              <a:t>RPS(R) = max(|FC(R)|) over all metabolites or genes associated with R</a:t>
            </a:r>
          </a:p>
          <a:p>
            <a:pPr lvl="1"/>
            <a:r>
              <a:rPr lang="en-US" dirty="0"/>
              <a:t>PPS for pathway P computed from reactions R</a:t>
            </a:r>
            <a:r>
              <a:rPr lang="en-US" baseline="-25000" dirty="0"/>
              <a:t>i</a:t>
            </a:r>
            <a:r>
              <a:rPr lang="en-US" dirty="0"/>
              <a:t> of P: </a:t>
            </a:r>
          </a:p>
          <a:p>
            <a:pPr marL="460375" lvl="2" indent="0">
              <a:buNone/>
            </a:pPr>
            <a:r>
              <a:rPr lang="en-US" dirty="0"/>
              <a:t>PPS(P) = √sum(RPS(R</a:t>
            </a:r>
            <a:r>
              <a:rPr lang="en-US" baseline="-25000" dirty="0"/>
              <a:t>i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Multiple time points: DRPS based on maximum difference over all timepoints, over all metabolites or genes of reaction:</a:t>
            </a:r>
          </a:p>
          <a:p>
            <a:pPr lvl="1"/>
            <a:r>
              <a:rPr lang="en-US" dirty="0"/>
              <a:t>DRPS(R) = max (|(max(FC(R)</a:t>
            </a:r>
            <a:r>
              <a:rPr lang="en-US" baseline="-25000" dirty="0"/>
              <a:t>t1-N</a:t>
            </a:r>
            <a:r>
              <a:rPr lang="en-US" dirty="0"/>
              <a:t>) – min (FC(R)</a:t>
            </a:r>
            <a:r>
              <a:rPr lang="en-US" baseline="-25000" dirty="0"/>
              <a:t>t1-N</a:t>
            </a:r>
            <a:r>
              <a:rPr lang="en-US" dirty="0"/>
              <a:t>)|)</a:t>
            </a:r>
          </a:p>
          <a:p>
            <a:pPr lvl="1"/>
            <a:r>
              <a:rPr lang="en-US" dirty="0"/>
              <a:t>DPPS(P) = √sum(DRPS(R</a:t>
            </a:r>
            <a:r>
              <a:rPr lang="en-US" baseline="-25000" dirty="0"/>
              <a:t>i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84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462" y="0"/>
            <a:ext cx="67552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95" y="285049"/>
            <a:ext cx="8229600" cy="1143000"/>
          </a:xfrm>
        </p:spPr>
        <p:txBody>
          <a:bodyPr/>
          <a:lstStyle/>
          <a:p>
            <a:r>
              <a:rPr lang="en-US" dirty="0"/>
              <a:t>Pathway Collage with</a:t>
            </a:r>
            <a:br>
              <a:rPr lang="en-US" dirty="0"/>
            </a:br>
            <a:r>
              <a:rPr lang="en-US" dirty="0"/>
              <a:t>Reaction Flux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19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SmartTables</a:t>
            </a:r>
            <a:r>
              <a:rPr lang="en-US" dirty="0"/>
              <a:t>: Enrichment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“My experiments yielded a set of genes/metabolites.  What do they have in common?”</a:t>
            </a:r>
          </a:p>
          <a:p>
            <a:endParaRPr lang="en-US" dirty="0"/>
          </a:p>
          <a:p>
            <a:r>
              <a:rPr lang="en-US" dirty="0"/>
              <a:t>Given a group of genes:</a:t>
            </a:r>
          </a:p>
          <a:p>
            <a:pPr lvl="1"/>
            <a:r>
              <a:rPr lang="en-US" dirty="0"/>
              <a:t>What GO terms are statistically over-represented in that set?</a:t>
            </a:r>
          </a:p>
          <a:p>
            <a:pPr lvl="1"/>
            <a:r>
              <a:rPr lang="en-US" dirty="0"/>
              <a:t>What metabolic pathways are over-represented?</a:t>
            </a:r>
          </a:p>
          <a:p>
            <a:pPr lvl="1"/>
            <a:r>
              <a:rPr lang="en-US" dirty="0"/>
              <a:t>What transcriptional regulators are over-represented?</a:t>
            </a:r>
          </a:p>
          <a:p>
            <a:endParaRPr lang="en-US" dirty="0"/>
          </a:p>
          <a:p>
            <a:r>
              <a:rPr lang="en-US" dirty="0"/>
              <a:t>Given a set of metabolites:</a:t>
            </a:r>
          </a:p>
          <a:p>
            <a:pPr lvl="1"/>
            <a:r>
              <a:rPr lang="en-US" dirty="0"/>
              <a:t>What metabolic pathways are statistically over-represented in that set?</a:t>
            </a:r>
          </a:p>
        </p:txBody>
      </p:sp>
    </p:spTree>
    <p:extLst>
      <p:ext uri="{BB962C8B-B14F-4D97-AF65-F5344CB8AC3E}">
        <p14:creationId xmlns:p14="http://schemas.microsoft.com/office/powerpoint/2010/main" val="1576386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746" b="15746"/>
          <a:stretch>
            <a:fillRect/>
          </a:stretch>
        </p:blipFill>
        <p:spPr>
          <a:xfrm>
            <a:off x="0" y="1551205"/>
            <a:ext cx="8970384" cy="5111596"/>
          </a:xfrm>
        </p:spPr>
      </p:pic>
    </p:spTree>
    <p:extLst>
      <p:ext uri="{BB962C8B-B14F-4D97-AF65-F5344CB8AC3E}">
        <p14:creationId xmlns:p14="http://schemas.microsoft.com/office/powerpoint/2010/main" val="1914018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E61240-9385-9044-A7FB-EE457D73B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5772"/>
            <a:ext cx="9144000" cy="38064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C23C60-3E43-6841-BAC9-8D19B621D285}"/>
              </a:ext>
            </a:extLst>
          </p:cNvPr>
          <p:cNvSpPr txBox="1"/>
          <p:nvPr/>
        </p:nvSpPr>
        <p:spPr>
          <a:xfrm>
            <a:off x="3596462" y="5410643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Covering Set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8F9609-86C6-0F40-9505-CC56FD95DE82}"/>
              </a:ext>
            </a:extLst>
          </p:cNvPr>
          <p:cNvSpPr txBox="1"/>
          <p:nvPr/>
        </p:nvSpPr>
        <p:spPr>
          <a:xfrm>
            <a:off x="701749" y="120812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Pathway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44F0D-5247-C04E-9535-350725CDB358}"/>
              </a:ext>
            </a:extLst>
          </p:cNvPr>
          <p:cNvSpPr txBox="1"/>
          <p:nvPr/>
        </p:nvSpPr>
        <p:spPr>
          <a:xfrm>
            <a:off x="7602281" y="124877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Pathway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CF46E-84C6-764C-AACF-9B103D7D9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Covering of Input Metabolite Set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36AEDA-619E-FC45-8A7F-BFE68F440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86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B252BE-8956-654A-B90D-4DB555D13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278" y="857250"/>
            <a:ext cx="60054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37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Genome Browser</a:t>
            </a:r>
            <a:br>
              <a:rPr lang="en-US"/>
            </a:br>
            <a:r>
              <a:rPr lang="en-US"/>
              <a:t>ChIP-Chip Data Shown in Graph Track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14852" name="Picture 4" descr="ch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9144000" cy="5035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85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0013-DD28-F54E-AEC7-C71CCF6E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Data File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E1EF2-880D-9D4A-AEBE-9B182FA41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Tab-delimited text file</a:t>
            </a:r>
          </a:p>
          <a:p>
            <a:r>
              <a:rPr lang="en-US" dirty="0"/>
              <a:t>1st column contains gene/metabolite identifiers</a:t>
            </a:r>
          </a:p>
          <a:p>
            <a:pPr lvl="1"/>
            <a:r>
              <a:rPr lang="en-US" dirty="0"/>
              <a:t>Gene accession</a:t>
            </a:r>
          </a:p>
          <a:p>
            <a:pPr lvl="1"/>
            <a:r>
              <a:rPr lang="en-US" dirty="0"/>
              <a:t>Common name, synonym</a:t>
            </a:r>
          </a:p>
          <a:p>
            <a:pPr lvl="1"/>
            <a:r>
              <a:rPr lang="en-US" dirty="0"/>
              <a:t>Links to other DBs, prefixed by DB id, e.g. KEGG:C00078, UniProt:P80041</a:t>
            </a:r>
          </a:p>
          <a:p>
            <a:pPr lvl="1"/>
            <a:r>
              <a:rPr lang="en-US" dirty="0"/>
              <a:t>Internal </a:t>
            </a:r>
            <a:r>
              <a:rPr lang="en-US" dirty="0" err="1"/>
              <a:t>BioCyc</a:t>
            </a:r>
            <a:r>
              <a:rPr lang="en-US" dirty="0"/>
              <a:t> identifier</a:t>
            </a:r>
          </a:p>
          <a:p>
            <a:pPr lvl="1"/>
            <a:r>
              <a:rPr lang="en-US" dirty="0"/>
              <a:t>Metabolite </a:t>
            </a:r>
            <a:r>
              <a:rPr lang="en-US" dirty="0" err="1"/>
              <a:t>InChi</a:t>
            </a:r>
            <a:r>
              <a:rPr lang="en-US" dirty="0"/>
              <a:t>, chemical formula, monoisotopic molecular weight</a:t>
            </a:r>
          </a:p>
          <a:p>
            <a:pPr lvl="1"/>
            <a:r>
              <a:rPr lang="en-US" dirty="0"/>
              <a:t>Combination of above, separated by $, e.g. spermidine$KEGG:C00315$PubChem:6992097</a:t>
            </a:r>
          </a:p>
          <a:p>
            <a:r>
              <a:rPr lang="en-US" dirty="0"/>
              <a:t>One or more numeric data columns</a:t>
            </a:r>
          </a:p>
          <a:p>
            <a:pPr lvl="1"/>
            <a:r>
              <a:rPr lang="en-US" dirty="0"/>
              <a:t>“Absolute” values, e.g. counts, intensities</a:t>
            </a:r>
          </a:p>
          <a:p>
            <a:pPr lvl="1"/>
            <a:r>
              <a:rPr lang="en-US" dirty="0"/>
              <a:t>“Relative” values, e.g. ratios, log ratios</a:t>
            </a:r>
          </a:p>
        </p:txBody>
      </p:sp>
    </p:spTree>
    <p:extLst>
      <p:ext uri="{BB962C8B-B14F-4D97-AF65-F5344CB8AC3E}">
        <p14:creationId xmlns:p14="http://schemas.microsoft.com/office/powerpoint/2010/main" val="329318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588" y="2436556"/>
            <a:ext cx="8229600" cy="2876224"/>
          </a:xfrm>
        </p:spPr>
        <p:txBody>
          <a:bodyPr/>
          <a:lstStyle/>
          <a:p>
            <a:pPr algn="ctr"/>
            <a:r>
              <a:rPr lang="en-US" dirty="0"/>
              <a:t>Pathway Collages</a:t>
            </a:r>
            <a:br>
              <a:rPr lang="en-US" dirty="0"/>
            </a:b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66065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Pathway Collage?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Application (but accessible from both web and desktop </a:t>
            </a:r>
            <a:r>
              <a:rPr lang="en-US" dirty="0" err="1"/>
              <a:t>PTools</a:t>
            </a:r>
            <a:r>
              <a:rPr lang="en-US" dirty="0"/>
              <a:t>)</a:t>
            </a:r>
          </a:p>
          <a:p>
            <a:r>
              <a:rPr lang="en-US" dirty="0"/>
              <a:t>User-specified set of Pathway Diagrams</a:t>
            </a:r>
          </a:p>
          <a:p>
            <a:r>
              <a:rPr lang="en-US" dirty="0" err="1"/>
              <a:t>Zoomable</a:t>
            </a:r>
            <a:r>
              <a:rPr lang="en-US" dirty="0"/>
              <a:t>, Editable, Customizable</a:t>
            </a:r>
          </a:p>
          <a:p>
            <a:r>
              <a:rPr lang="en-US" dirty="0"/>
              <a:t>Generate High-Quality Images for Publications and Presentations</a:t>
            </a:r>
          </a:p>
          <a:p>
            <a:r>
              <a:rPr lang="en-US" dirty="0"/>
              <a:t>Overlay Omics Data</a:t>
            </a:r>
          </a:p>
          <a:p>
            <a:endParaRPr lang="en-US" dirty="0"/>
          </a:p>
          <a:p>
            <a:r>
              <a:rPr lang="en-US" dirty="0"/>
              <a:t>Implemented in JavaScript using </a:t>
            </a:r>
            <a:r>
              <a:rPr lang="en-US" dirty="0" err="1"/>
              <a:t>Cytoscape.js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49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15" y="439315"/>
            <a:ext cx="5843588" cy="6302375"/>
          </a:xfrm>
        </p:spPr>
      </p:pic>
    </p:spTree>
    <p:extLst>
      <p:ext uri="{BB962C8B-B14F-4D97-AF65-F5344CB8AC3E}">
        <p14:creationId xmlns:p14="http://schemas.microsoft.com/office/powerpoint/2010/main" val="339326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Adjust position of pathways, metabolites, etc.</a:t>
            </a:r>
          </a:p>
          <a:p>
            <a:r>
              <a:rPr lang="en-US" dirty="0"/>
              <a:t>Edit labels</a:t>
            </a:r>
          </a:p>
          <a:p>
            <a:r>
              <a:rPr lang="en-US" dirty="0"/>
              <a:t>Customize appearance of nodes, edges</a:t>
            </a:r>
          </a:p>
          <a:p>
            <a:r>
              <a:rPr lang="en-US" dirty="0"/>
              <a:t>Show connections between pathways</a:t>
            </a:r>
          </a:p>
          <a:p>
            <a:r>
              <a:rPr lang="en-US" dirty="0"/>
              <a:t>Merge duplicate metabolites, delete entities</a:t>
            </a:r>
          </a:p>
          <a:p>
            <a:r>
              <a:rPr lang="en-US" dirty="0"/>
              <a:t>Add pathways involving metabolite</a:t>
            </a:r>
          </a:p>
          <a:p>
            <a:r>
              <a:rPr lang="en-US" dirty="0"/>
              <a:t>Highlight metabolites, reactions, enzymes of interest</a:t>
            </a:r>
          </a:p>
          <a:p>
            <a:r>
              <a:rPr lang="en-US" dirty="0"/>
              <a:t>Show/Hide Omics Data</a:t>
            </a:r>
          </a:p>
          <a:p>
            <a:r>
              <a:rPr lang="en-US" dirty="0"/>
              <a:t>Tooltips provide links to </a:t>
            </a:r>
            <a:r>
              <a:rPr lang="en-US" dirty="0" err="1"/>
              <a:t>BioCyc</a:t>
            </a:r>
            <a:r>
              <a:rPr lang="en-US" dirty="0"/>
              <a:t>/</a:t>
            </a:r>
            <a:r>
              <a:rPr lang="en-US" dirty="0" err="1"/>
              <a:t>PTools</a:t>
            </a:r>
            <a:r>
              <a:rPr lang="en-US" dirty="0"/>
              <a:t> pages</a:t>
            </a:r>
          </a:p>
          <a:p>
            <a:r>
              <a:rPr lang="en-US" dirty="0"/>
              <a:t>Save/Reload/Export to PNG</a:t>
            </a:r>
          </a:p>
        </p:txBody>
      </p:sp>
    </p:spTree>
    <p:extLst>
      <p:ext uri="{BB962C8B-B14F-4D97-AF65-F5344CB8AC3E}">
        <p14:creationId xmlns:p14="http://schemas.microsoft.com/office/powerpoint/2010/main" val="3756680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Pathway Collage App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5" y="1203767"/>
            <a:ext cx="7648166" cy="5243331"/>
          </a:xfrm>
        </p:spPr>
      </p:pic>
      <p:sp>
        <p:nvSpPr>
          <p:cNvPr id="5" name="Oval 4"/>
          <p:cNvSpPr/>
          <p:nvPr/>
        </p:nvSpPr>
        <p:spPr bwMode="auto">
          <a:xfrm>
            <a:off x="2060295" y="2309149"/>
            <a:ext cx="1539433" cy="32409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39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Collage from a </a:t>
            </a:r>
            <a:r>
              <a:rPr lang="en-US" dirty="0" err="1"/>
              <a:t>SmartTable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5" y="1551008"/>
            <a:ext cx="8741869" cy="4548849"/>
          </a:xfrm>
        </p:spPr>
      </p:pic>
      <p:sp>
        <p:nvSpPr>
          <p:cNvPr id="5" name="Oval 4"/>
          <p:cNvSpPr/>
          <p:nvPr/>
        </p:nvSpPr>
        <p:spPr bwMode="auto">
          <a:xfrm>
            <a:off x="6794963" y="3032567"/>
            <a:ext cx="1943923" cy="41668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8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588" y="2436555"/>
            <a:ext cx="8229600" cy="2181743"/>
          </a:xfrm>
        </p:spPr>
        <p:txBody>
          <a:bodyPr/>
          <a:lstStyle/>
          <a:p>
            <a:pPr algn="ctr"/>
            <a:r>
              <a:rPr lang="en-US" dirty="0"/>
              <a:t>The Omics Dashboard</a:t>
            </a:r>
            <a:br>
              <a:rPr lang="en-US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49318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Omics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8" y="1335088"/>
            <a:ext cx="8229600" cy="4689475"/>
          </a:xfrm>
        </p:spPr>
        <p:txBody>
          <a:bodyPr/>
          <a:lstStyle/>
          <a:p>
            <a:r>
              <a:rPr lang="en-US" dirty="0"/>
              <a:t>Interactive tool for analysis of omics data</a:t>
            </a:r>
          </a:p>
          <a:p>
            <a:pPr lvl="1"/>
            <a:r>
              <a:rPr lang="en-US" dirty="0"/>
              <a:t>Gene expression</a:t>
            </a:r>
          </a:p>
          <a:p>
            <a:pPr lvl="1"/>
            <a:r>
              <a:rPr lang="en-US" dirty="0"/>
              <a:t>Proteomics</a:t>
            </a:r>
          </a:p>
          <a:p>
            <a:pPr lvl="1"/>
            <a:r>
              <a:rPr lang="en-US" dirty="0"/>
              <a:t>Metabolomics</a:t>
            </a:r>
          </a:p>
          <a:p>
            <a:pPr lvl="1"/>
            <a:r>
              <a:rPr lang="en-US" dirty="0"/>
              <a:t>Reaction fluxes</a:t>
            </a:r>
          </a:p>
          <a:p>
            <a:endParaRPr lang="en-US" dirty="0"/>
          </a:p>
          <a:p>
            <a:r>
              <a:rPr lang="en-US" dirty="0"/>
              <a:t>Use cases:</a:t>
            </a:r>
          </a:p>
          <a:p>
            <a:pPr lvl="1"/>
            <a:r>
              <a:rPr lang="en-US" dirty="0"/>
              <a:t>Understand an omics dataset at multiple levels</a:t>
            </a:r>
          </a:p>
          <a:p>
            <a:pPr lvl="1"/>
            <a:r>
              <a:rPr lang="en-US" dirty="0"/>
              <a:t>High-level survey of responses of many cellular systems </a:t>
            </a:r>
          </a:p>
          <a:p>
            <a:pPr lvl="1"/>
            <a:r>
              <a:rPr lang="en-US" dirty="0"/>
              <a:t>Examine specific pathways, subsystems of interest in detail</a:t>
            </a:r>
          </a:p>
          <a:p>
            <a:pPr lvl="1"/>
            <a:r>
              <a:rPr lang="en-US" dirty="0"/>
              <a:t>Functional filtering of an omics dataset</a:t>
            </a:r>
          </a:p>
          <a:p>
            <a:pPr lvl="1"/>
            <a:r>
              <a:rPr lang="en-US" dirty="0"/>
              <a:t>Visualization provides quick understanding of quantitative behavior</a:t>
            </a:r>
          </a:p>
          <a:p>
            <a:pPr lvl="1"/>
            <a:r>
              <a:rPr lang="en-US" dirty="0"/>
              <a:t>Visually detect patterns missed by simple statistical filtering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Systems and Subsystems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Derived from</a:t>
            </a:r>
          </a:p>
          <a:p>
            <a:pPr lvl="1"/>
            <a:r>
              <a:rPr lang="en-US" dirty="0" err="1"/>
              <a:t>MetaCyc</a:t>
            </a:r>
            <a:r>
              <a:rPr lang="en-US" dirty="0"/>
              <a:t> Pathway Ontology (355 classes, many individual pathways)</a:t>
            </a:r>
          </a:p>
          <a:p>
            <a:pPr lvl="2"/>
            <a:r>
              <a:rPr lang="en-US" dirty="0"/>
              <a:t>E.g. Biosynthesis, Energy Metabolism, Cofactor Biosynthesis, TCA Cycle</a:t>
            </a:r>
          </a:p>
          <a:p>
            <a:pPr lvl="1"/>
            <a:r>
              <a:rPr lang="en-US" dirty="0"/>
              <a:t>Gene Ontology terms (80 terms)</a:t>
            </a:r>
          </a:p>
          <a:p>
            <a:pPr lvl="2"/>
            <a:r>
              <a:rPr lang="en-US" dirty="0"/>
              <a:t>Hand-curated subset, mostly Biological Process, some Cellular Component</a:t>
            </a:r>
          </a:p>
          <a:p>
            <a:pPr lvl="2"/>
            <a:r>
              <a:rPr lang="en-US" dirty="0"/>
              <a:t>E.g. Response to Stimulus, Biofilm, Protein Folding, Outer Membrane Proteins</a:t>
            </a:r>
          </a:p>
          <a:p>
            <a:pPr lvl="1"/>
            <a:r>
              <a:rPr lang="en-US" dirty="0"/>
              <a:t>Other</a:t>
            </a:r>
          </a:p>
          <a:p>
            <a:pPr lvl="2"/>
            <a:r>
              <a:rPr lang="en-US" dirty="0"/>
              <a:t>Transporters, Regulons, Sigma Factors</a:t>
            </a:r>
          </a:p>
          <a:p>
            <a:r>
              <a:rPr lang="en-US" dirty="0"/>
              <a:t>Organism-specific</a:t>
            </a:r>
          </a:p>
          <a:p>
            <a:r>
              <a:rPr lang="en-US" dirty="0"/>
              <a:t>Dataset-specific</a:t>
            </a:r>
          </a:p>
          <a:p>
            <a:r>
              <a:rPr lang="en-US" dirty="0"/>
              <a:t>Users can add or remove plots from any panel</a:t>
            </a:r>
          </a:p>
          <a:p>
            <a:r>
              <a:rPr lang="en-US" dirty="0"/>
              <a:t>Users can create new subsystems from gene set, pathway set, GO term</a:t>
            </a:r>
          </a:p>
        </p:txBody>
      </p:sp>
    </p:spTree>
    <p:extLst>
      <p:ext uri="{BB962C8B-B14F-4D97-AF65-F5344CB8AC3E}">
        <p14:creationId xmlns:p14="http://schemas.microsoft.com/office/powerpoint/2010/main" val="168565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Omics Dashboard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9" y="1111170"/>
            <a:ext cx="8006154" cy="5405377"/>
          </a:xfrm>
        </p:spPr>
      </p:pic>
      <p:sp>
        <p:nvSpPr>
          <p:cNvPr id="5" name="Oval 4"/>
          <p:cNvSpPr/>
          <p:nvPr/>
        </p:nvSpPr>
        <p:spPr bwMode="auto">
          <a:xfrm>
            <a:off x="2835798" y="1597305"/>
            <a:ext cx="1539433" cy="32409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6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Escherichia coli</a:t>
            </a:r>
            <a:r>
              <a:rPr lang="en-US" dirty="0"/>
              <a:t> transcriptomics data</a:t>
            </a:r>
          </a:p>
          <a:p>
            <a:pPr lvl="1"/>
            <a:r>
              <a:rPr lang="en-US" dirty="0"/>
              <a:t>Von </a:t>
            </a:r>
            <a:r>
              <a:rPr lang="en-US" dirty="0" err="1"/>
              <a:t>Wulffen</a:t>
            </a:r>
            <a:r>
              <a:rPr lang="en-US" dirty="0"/>
              <a:t> et al </a:t>
            </a:r>
            <a:r>
              <a:rPr lang="en-US" i="1" dirty="0"/>
              <a:t>Genes</a:t>
            </a:r>
            <a:r>
              <a:rPr lang="en-US" dirty="0"/>
              <a:t> 8(3) 2017</a:t>
            </a:r>
          </a:p>
          <a:p>
            <a:endParaRPr lang="en-US" dirty="0"/>
          </a:p>
          <a:p>
            <a:r>
              <a:rPr lang="en-US" dirty="0"/>
              <a:t> 10 minute time course following shift from anaerobic to aerobic growth</a:t>
            </a:r>
          </a:p>
          <a:p>
            <a:endParaRPr lang="en-US" dirty="0"/>
          </a:p>
          <a:p>
            <a:r>
              <a:rPr lang="en-US" dirty="0"/>
              <a:t>Normalized average RNA-</a:t>
            </a:r>
            <a:r>
              <a:rPr lang="en-US" dirty="0" err="1"/>
              <a:t>seq</a:t>
            </a:r>
            <a:r>
              <a:rPr lang="en-US" dirty="0"/>
              <a:t> read counts on Y-axis</a:t>
            </a:r>
          </a:p>
        </p:txBody>
      </p:sp>
    </p:spTree>
    <p:extLst>
      <p:ext uri="{BB962C8B-B14F-4D97-AF65-F5344CB8AC3E}">
        <p14:creationId xmlns:p14="http://schemas.microsoft.com/office/powerpoint/2010/main" val="146642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Omics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88" y="1294448"/>
            <a:ext cx="2915783" cy="4986609"/>
          </a:xfrm>
        </p:spPr>
        <p:txBody>
          <a:bodyPr/>
          <a:lstStyle/>
          <a:p>
            <a:r>
              <a:rPr lang="en-US" dirty="0"/>
              <a:t>A series of </a:t>
            </a:r>
            <a:r>
              <a:rPr lang="en-US" b="1" dirty="0"/>
              <a:t>panels</a:t>
            </a:r>
            <a:r>
              <a:rPr lang="en-US" dirty="0"/>
              <a:t> summarize omics data for different cellular systems</a:t>
            </a:r>
          </a:p>
          <a:p>
            <a:endParaRPr lang="en-US" dirty="0"/>
          </a:p>
          <a:p>
            <a:r>
              <a:rPr lang="en-US" dirty="0"/>
              <a:t>Each panel contains a set of </a:t>
            </a:r>
            <a:r>
              <a:rPr lang="en-US" b="1" dirty="0"/>
              <a:t>plots </a:t>
            </a:r>
            <a:r>
              <a:rPr lang="en-US" dirty="0"/>
              <a:t>(subsystems)</a:t>
            </a:r>
          </a:p>
          <a:p>
            <a:endParaRPr lang="en-US" b="1" dirty="0"/>
          </a:p>
          <a:p>
            <a:r>
              <a:rPr lang="en-US" dirty="0"/>
              <a:t>Implemented in JavaScript, using Google Charts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71" y="1025611"/>
            <a:ext cx="6516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52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 - &amp;quot;An Overview of SRI International&amp;#x0D;&amp;#x0A;We are a community of innovation&amp;quot;&quot;/&gt;&lt;property id=&quot;20307&quot; value=&quot;260&quot;/&gt;&lt;/object&gt;&lt;object type=&quot;3&quot; unique_id=&quot;10006&quot;&gt;&lt;property id=&quot;20148&quot; value=&quot;5&quot;/&gt;&lt;property id=&quot;20300&quot; value=&quot;Slide 3 - &amp;quot;A Period of Great Change…&amp;#x0D;&amp;#x0A;Tremendous opportunities for innovation&amp;quot;&quot;/&gt;&lt;property id=&quot;20307&quot; value=&quot;261&quot;/&gt;&lt;/object&gt;&lt;object type=&quot;3&quot; unique_id=&quot;10007&quot;&gt;&lt;property id=&quot;20148&quot; value=&quot;5&quot;/&gt;&lt;property id=&quot;20300&quot; value=&quot;Slide 4 - &amp;quot;… and the Challenges Are Increasing&amp;#x0D;&amp;#x0A;Keeping up with accelerating rates of change&amp;quot;&quot;/&gt;&lt;property id=&quot;20307&quot; value=&quot;262&quot;/&gt;&lt;/object&gt;&lt;object type=&quot;3&quot; unique_id=&quot;10008&quot;&gt;&lt;property id=&quot;20148&quot; value=&quot;5&quot;/&gt;&lt;property id=&quot;20300&quot; value=&quot;Slide 5 - &amp;quot;Essential Ingredients for Innovation &amp;#x0D;&amp;#x0A;SRI provides you with all three&amp;quot;&quot;/&gt;&lt;property id=&quot;20307&quot; value=&quot;263&quot;/&gt;&lt;/object&gt;&lt;object type=&quot;3&quot; unique_id=&quot;10009&quot;&gt;&lt;property id=&quot;20148&quot; value=&quot;5&quot;/&gt;&lt;property id=&quot;20300&quot; value=&quot;Slide 6 - &amp;quot;SRI International Profile&amp;#x0D;&amp;#x0A;&amp;quot;&quot;/&gt;&lt;property id=&quot;20307&quot; value=&quot;264&quot;/&gt;&lt;/object&gt;&lt;object type=&quot;3&quot; unique_id=&quot;10010&quot;&gt;&lt;property id=&quot;20148&quot; value=&quot;5&quot;/&gt;&lt;property id=&quot;20300&quot; value=&quot;Slide 7 - &amp;quot;Who We Are&amp;#x0D;&amp;#x0A;SRI is a world-leading independent R&amp;amp;D organization&amp;quot;&quot;/&gt;&lt;property id=&quot;20307&quot; value=&quot;265&quot;/&gt;&lt;/object&gt;&lt;object type=&quot;3&quot; unique_id=&quot;10011&quot;&gt;&lt;property id=&quot;20148&quot; value=&quot;5&quot;/&gt;&lt;property id=&quot;20300&quot; value=&quot;Slide 8 - &amp;quot;Our Mission &amp;#x0D;&amp;#x0A;Dedicated to client success and lasting value&amp;quot;&quot;/&gt;&lt;property id=&quot;20307&quot; value=&quot;266&quot;/&gt;&lt;/object&gt;&lt;object type=&quot;3&quot; unique_id=&quot;10012&quot;&gt;&lt;property id=&quot;20148&quot; value=&quot;5&quot;/&gt;&lt;property id=&quot;20300&quot; value=&quot;Slide 9 - &amp;quot;What We Do&amp;#x0D;&amp;#x0A;We create solutions that address your needs&amp;quot;&quot;/&gt;&lt;property id=&quot;20307&quot; value=&quot;267&quot;/&gt;&lt;/object&gt;&lt;object type=&quot;3&quot; unique_id=&quot;10013&quot;&gt;&lt;property id=&quot;20148&quot; value=&quot;5&quot;/&gt;&lt;property id=&quot;20300&quot; value=&quot;Slide 10 - &amp;quot;Our Focus Areas&amp;#x0D;&amp;#x0A;Multidisciplinary teams leverage core technology and research areas&amp;quot;&quot;/&gt;&lt;property id=&quot;20307&quot; value=&quot;268&quot;/&gt;&lt;/object&gt;&lt;object type=&quot;3&quot; unique_id=&quot;10014&quot;&gt;&lt;property id=&quot;20148&quot; value=&quot;5&quot;/&gt;&lt;property id=&quot;20300&quot; value=&quot;Slide 11 - &amp;quot;Clients throughout the World&amp;#x0D;&amp;#x0A;Providing value from Silicon Valley to our clients worldwide  &amp;quot;&quot;/&gt;&lt;property id=&quot;20307&quot; value=&quot;269&quot;/&gt;&lt;/object&gt;&lt;object type=&quot;3&quot; unique_id=&quot;10018&quot;&gt;&lt;property id=&quot;20148&quot; value=&quot;5&quot;/&gt;&lt;property id=&quot;20300&quot; value=&quot;Slide 15 - &amp;quot;SRI and Sarnoff Technology Spin-off Ventures&amp;#x0D;&amp;#x0A;Growth opportunities that bring innovations to market&amp;quot;&quot;/&gt;&lt;property id=&quot;20307&quot; value=&quot;273&quot;/&gt;&lt;/object&gt;&lt;object type=&quot;3&quot; unique_id=&quot;10019&quot;&gt;&lt;property id=&quot;20148&quot; value=&quot;5&quot;/&gt;&lt;property id=&quot;20300&quot; value=&quot;Slide 16 - &amp;quot;Senior Management Team&amp;#x0D;&amp;#x0A;Leaders of customer-centric teams&amp;quot;&quot;/&gt;&lt;property id=&quot;20307&quot; value=&quot;274&quot;/&gt;&lt;/object&gt;&lt;object type=&quot;3&quot; unique_id=&quot;10020&quot;&gt;&lt;property id=&quot;20148&quot; value=&quot;5&quot;/&gt;&lt;property id=&quot;20300&quot; value=&quot;Slide 17 - &amp;quot;Distinguished Innovations&amp;#x0D;&amp;#x0A;&amp;quot;&quot;/&gt;&lt;property id=&quot;20307&quot; value=&quot;275&quot;/&gt;&lt;/object&gt;&lt;object type=&quot;3&quot; unique_id=&quot;10021&quot;&gt;&lt;property id=&quot;20148&quot; value=&quot;5&quot;/&gt;&lt;property id=&quot;20300&quot; value=&quot;Slide 18 - &amp;quot;SRI Innovations Have Changed the World&amp;#x0D;&amp;#x0A;More than 60 years of contributions to government, industry, and society&amp;quot;&quot;/&gt;&lt;property id=&quot;20307&quot; value=&quot;276&quot;/&gt;&lt;/object&gt;&lt;object type=&quot;3&quot; unique_id=&quot;10022&quot;&gt;&lt;property id=&quot;20148&quot; value=&quot;5&quot;/&gt;&lt;property id=&quot;20300&quot; value=&quot;Slide 19 - &amp;quot;Computing&amp;#x0D;&amp;#x0A;SRI invented the foundations of personal computing&amp;quot;&quot;/&gt;&lt;property id=&quot;20307&quot; value=&quot;277&quot;/&gt;&lt;/object&gt;&lt;object type=&quot;3&quot; unique_id=&quot;10023&quot;&gt;&lt;property id=&quot;20148&quot; value=&quot;5&quot;/&gt;&lt;property id=&quot;20300&quot; value=&quot;Slide 20 - &amp;quot;Intelligent Robotics&amp;#x0D;&amp;#x0A;SRI has pioneered robotics for more than 40 years&amp;quot;&quot;/&gt;&lt;property id=&quot;20307&quot; value=&quot;278&quot;/&gt;&lt;/object&gt;&lt;object type=&quot;3&quot; unique_id=&quot;10024&quot;&gt;&lt;property id=&quot;20148&quot; value=&quot;5&quot;/&gt;&lt;property id=&quot;20300&quot; value=&quot;Slide 21 - &amp;quot;Internet and Networks&amp;#x0D;&amp;#x0A;SRI was there “before the beginning”&amp;quot;&quot;/&gt;&lt;property id=&quot;20307&quot; value=&quot;279&quot;/&gt;&lt;/object&gt;&lt;object type=&quot;3&quot; unique_id=&quot;10025&quot;&gt;&lt;property id=&quot;20148&quot; value=&quot;5&quot;/&gt;&lt;property id=&quot;20300&quot; value=&quot;Slide 22 - &amp;quot;Wireless Communications&amp;#x0D;&amp;#x0A;SRI made possible a new way to communicate&amp;quot;&quot;/&gt;&lt;property id=&quot;20307&quot; value=&quot;280&quot;/&gt;&lt;/object&gt;&lt;object type=&quot;3&quot; unique_id=&quot;10027&quot;&gt;&lt;property id=&quot;20148&quot; value=&quot;5&quot;/&gt;&lt;property id=&quot;20300&quot; value=&quot;Slide 23 - &amp;quot;National Defense&amp;#x0D;&amp;#x0A;SRI has helped our nation meet mission-critical needs for decades&amp;quot;&quot;/&gt;&lt;property id=&quot;20307&quot; value=&quot;282&quot;/&gt;&lt;/object&gt;&lt;object type=&quot;3&quot; unique_id=&quot;10028&quot;&gt;&lt;property id=&quot;20148&quot; value=&quot;5&quot;/&gt;&lt;property id=&quot;20300&quot; value=&quot;Slide 24 - &amp;quot;Penetrating Radars&amp;#x0D;&amp;#x0A;SRI technology pinpoints concealed items of interest &amp;quot;&quot;/&gt;&lt;property id=&quot;20307&quot; value=&quot;283&quot;/&gt;&lt;/object&gt;&lt;object type=&quot;3&quot; unique_id=&quot;10029&quot;&gt;&lt;property id=&quot;20148&quot; value=&quot;5&quot;/&gt;&lt;property id=&quot;20300&quot; value=&quot;Slide 25 - &amp;quot;Aerospace&amp;#x0D;&amp;#x0A;SRI innovations take flight&amp;quot;&quot;/&gt;&lt;property id=&quot;20307&quot; value=&quot;284&quot;/&gt;&lt;/object&gt;&lt;object type=&quot;3&quot; unique_id=&quot;10030&quot;&gt;&lt;property id=&quot;20148&quot; value=&quot;5&quot;/&gt;&lt;property id=&quot;20300&quot; value=&quot;Slide 26 - &amp;quot;Satellite Communications&amp;#x0D;&amp;#x0A;SRI designs, deploys, and operates complex systems &amp;quot;&quot;/&gt;&lt;property id=&quot;20307&quot; value=&quot;285&quot;/&gt;&lt;/object&gt;&lt;object type=&quot;3&quot; unique_id=&quot;10031&quot;&gt;&lt;property id=&quot;20148&quot; value=&quot;5&quot;/&gt;&lt;property id=&quot;20300&quot; value=&quot;Slide 27 - &amp;quot;Banking&amp;#x0D;&amp;#x0A;SRI revolutionized how money is moved and used&amp;quot;&quot;/&gt;&lt;property id=&quot;20307&quot; value=&quot;286&quot;/&gt;&lt;/object&gt;&lt;object type=&quot;3&quot; unique_id=&quot;10032&quot;&gt;&lt;property id=&quot;20148&quot; value=&quot;5&quot;/&gt;&lt;property id=&quot;20300&quot; value=&quot;Slide 28 - &amp;quot;Automation&amp;#x0D;&amp;#x0A;SRI technologies speed delivery of vital information&amp;quot;&quot;/&gt;&lt;property id=&quot;20307&quot; value=&quot;287&quot;/&gt;&lt;/object&gt;&lt;object type=&quot;3&quot; unique_id=&quot;10033&quot;&gt;&lt;property id=&quot;20148&quot; value=&quot;5&quot;/&gt;&lt;property id=&quot;20300&quot; value=&quot;Slide 29 - &amp;quot;Natural Language Speech Recognition&amp;#x0D;&amp;#x0A;SRI innovations give voice to customer transactions &amp;quot;&quot;/&gt;&lt;property id=&quot;20307&quot; value=&quot;288&quot;/&gt;&lt;/object&gt;&lt;object type=&quot;3&quot; unique_id=&quot;10034&quot;&gt;&lt;property id=&quot;20148&quot; value=&quot;5&quot;/&gt;&lt;property id=&quot;20300&quot; value=&quot;Slide 30 - &amp;quot;Energy and Environment&amp;#x0D;&amp;#x0A;SRI is developing and licensing technologies for a sustainable future&amp;quot;&quot;/&gt;&lt;property id=&quot;20307&quot; value=&quot;289&quot;/&gt;&lt;/object&gt;&lt;object type=&quot;3&quot; unique_id=&quot;10035&quot;&gt;&lt;property id=&quot;20148&quot; value=&quot;5&quot;/&gt;&lt;property id=&quot;20300&quot; value=&quot;Slide 31 - &amp;quot;Artificial Muscle&amp;#x0D;&amp;#x0A;“Shape-shifting plastics” offer advanced automation, power generation&amp;quot;&quot;/&gt;&lt;property id=&quot;20307&quot; value=&quot;290&quot;/&gt;&lt;/object&gt;&lt;object type=&quot;3&quot; unique_id=&quot;10036&quot;&gt;&lt;property id=&quot;20148&quot; value=&quot;5&quot;/&gt;&lt;property id=&quot;20300&quot; value=&quot;Slide 32 - &amp;quot;Drug Discovery&amp;#x0D;&amp;#x0A;SRI helps save lives through new drugs for cancer and infectious disease&amp;quot;&quot;/&gt;&lt;property id=&quot;20307&quot; value=&quot;291&quot;/&gt;&lt;/object&gt;&lt;object type=&quot;3&quot; unique_id=&quot;10037&quot;&gt;&lt;property id=&quot;20148&quot; value=&quot;5&quot;/&gt;&lt;property id=&quot;20300&quot; value=&quot;Slide 33 - &amp;quot;Medical Systems&amp;#x0D;&amp;#x0A;SRI innovations help patients recover faster, with fewer complications&amp;quot;&quot;/&gt;&lt;property id=&quot;20307&quot; value=&quot;292&quot;/&gt;&lt;/object&gt;&lt;object type=&quot;3&quot; unique_id=&quot;10038&quot;&gt;&lt;property id=&quot;20148&quot; value=&quot;5&quot;/&gt;&lt;property id=&quot;20300&quot; value=&quot;Slide 34 - &amp;quot;Education&amp;#x0D;&amp;#x0A;SRI helps improve how teachers teach and students learn&amp;quot;&quot;/&gt;&lt;property id=&quot;20307&quot; value=&quot;293&quot;/&gt;&lt;/object&gt;&lt;object type=&quot;3&quot; unique_id=&quot;10039&quot;&gt;&lt;property id=&quot;20148&quot; value=&quot;5&quot;/&gt;&lt;property id=&quot;20300&quot; value=&quot;Slide 35 - &amp;quot;Economic Development&amp;#x0D;&amp;#x0A;SRI helps enhance competitiveness around the globe&amp;quot;&quot;/&gt;&lt;property id=&quot;20307&quot; value=&quot;294&quot;/&gt;&lt;/object&gt;&lt;object type=&quot;3&quot; unique_id=&quot;10040&quot;&gt;&lt;property id=&quot;20148&quot; value=&quot;5&quot;/&gt;&lt;property id=&quot;20300&quot; value=&quot;Slide 36 - &amp;quot;Tourism&amp;#x0D;&amp;#x0A;SRI puts new destinations on the map&amp;quot;&quot;/&gt;&lt;property id=&quot;20307&quot; value=&quot;295&quot;/&gt;&lt;/object&gt;&lt;object type=&quot;3&quot; unique_id=&quot;10041&quot;&gt;&lt;property id=&quot;20148&quot; value=&quot;5&quot;/&gt;&lt;property id=&quot;20300&quot; value=&quot;Slide 37 - &amp;quot;Entertainment &amp;#x0D;&amp;#x0A;SRI and Sarnoff have changed how we see movies and television&amp;quot;&quot;/&gt;&lt;property id=&quot;20307&quot; value=&quot;296&quot;/&gt;&lt;/object&gt;&lt;object type=&quot;3&quot; unique_id=&quot;10042&quot;&gt;&lt;property id=&quot;20148&quot; value=&quot;5&quot;/&gt;&lt;property id=&quot;20300&quot; value=&quot;Slide 38 - &amp;quot;Capabilities Matched to Market Needs&amp;quot;&quot;/&gt;&lt;property id=&quot;20307&quot; value=&quot;297&quot;/&gt;&lt;/object&gt;&lt;object type=&quot;3&quot; unique_id=&quot;10043&quot;&gt;&lt;property id=&quot;20148&quot; value=&quot;5&quot;/&gt;&lt;property id=&quot;20300&quot; value=&quot;Slide 39 - &amp;quot;Deep Technical Capabilities &amp;#x0D;&amp;#x0A;SRI applies interdisciplinary skills to provide solutions to your needs&amp;quot;&quot;/&gt;&lt;property id=&quot;20307&quot; value=&quot;298&quot;/&gt;&lt;/object&gt;&lt;object type=&quot;3&quot; unique_id=&quot;10044&quot;&gt;&lt;property id=&quot;20148&quot; value=&quot;5&quot;/&gt;&lt;property id=&quot;20300&quot; value=&quot;Slide 40 - &amp;quot;Information and Computing &amp;#x0D;&amp;#x0A;Pioneering next-generation, disruptive technologies&amp;quot;&quot;/&gt;&lt;property id=&quot;20307&quot; value=&quot;299&quot;/&gt;&lt;/object&gt;&lt;object type=&quot;3&quot; unique_id=&quot;10045&quot;&gt;&lt;property id=&quot;20148&quot; value=&quot;5&quot;/&gt;&lt;property id=&quot;20300&quot; value=&quot;Slide 41 - &amp;quot;Networks and Communication&amp;#x0D;&amp;#x0A;Operationally effective systems for government and commercial clients&amp;quot;&quot;/&gt;&lt;property id=&quot;20307&quot; value=&quot;300&quot;/&gt;&lt;/object&gt;&lt;object type=&quot;3&quot; unique_id=&quot;10046&quot;&gt;&lt;property id=&quot;20148&quot; value=&quot;5&quot;/&gt;&lt;property id=&quot;20300&quot; value=&quot;Slide 42 - &amp;quot;Automation and Robotics&amp;#x0D;&amp;#x0A;From the world’s first reasoning robot to the latest advances&amp;quot;&quot;/&gt;&lt;property id=&quot;20307&quot; value=&quot;301&quot;/&gt;&lt;/object&gt;&lt;object type=&quot;3&quot; unique_id=&quot;10047&quot;&gt;&lt;property id=&quot;20148&quot; value=&quot;5&quot;/&gt;&lt;property id=&quot;20300&quot; value=&quot;Slide 43 - &amp;quot;Intelligence Systems &amp;#x0D;&amp;#x0A;From field support to end-to-end, secure information management systems&amp;quot;&quot;/&gt;&lt;property id=&quot;20307&quot; value=&quot;302&quot;/&gt;&lt;/object&gt;&lt;object type=&quot;3&quot; unique_id=&quot;10048&quot;&gt;&lt;property id=&quot;20148&quot; value=&quot;5&quot;/&gt;&lt;property id=&quot;20300&quot; value=&quot;Slide 44 - &amp;quot;Data Collection and Measurement&amp;#x0D;&amp;#x0A;State-of-the-art sensing and information processing&amp;quot;&quot;/&gt;&lt;property id=&quot;20307&quot; value=&quot;303&quot;/&gt;&lt;/object&gt;&lt;object type=&quot;3&quot; unique_id=&quot;10049&quot;&gt;&lt;property id=&quot;20148&quot; value=&quot;5&quot;/&gt;&lt;property id=&quot;20300&quot; value=&quot;Slide 45 - &amp;quot;Homeland Security &amp;#x0D;&amp;#x0A;SRI contributes to our nation’s preparedness&amp;quot;&quot;/&gt;&lt;property id=&quot;20307&quot; value=&quot;304&quot;/&gt;&lt;/object&gt;&lt;object type=&quot;3&quot; unique_id=&quot;10050&quot;&gt;&lt;property id=&quot;20148&quot; value=&quot;5&quot;/&gt;&lt;property id=&quot;20300&quot; value=&quot;Slide 46 - &amp;quot;Automotive&amp;#x0D;&amp;#x0A;Improving safety, comfort, cost, and environmental impact&amp;quot;&quot;/&gt;&lt;property id=&quot;20307&quot; value=&quot;305&quot;/&gt;&lt;/object&gt;&lt;object type=&quot;3&quot; unique_id=&quot;10051&quot;&gt;&lt;property id=&quot;20148&quot; value=&quot;5&quot;/&gt;&lt;property id=&quot;20300&quot; value=&quot;Slide 47 - &amp;quot;Energy and Environment&amp;#x0D;&amp;#x0A;From basic research to pilot tests and commercialization&amp;quot;&quot;/&gt;&lt;property id=&quot;20307&quot; value=&quot;306&quot;/&gt;&lt;/object&gt;&lt;object type=&quot;3&quot; unique_id=&quot;10052&quot;&gt;&lt;property id=&quot;20148&quot; value=&quot;5&quot;/&gt;&lt;property id=&quot;20300&quot; value=&quot;Slide 48 - &amp;quot;Marine Science and Technology&amp;#x0D;&amp;#x0A;Taking SRI’s capabilities to the water&amp;quot;&quot;/&gt;&lt;property id=&quot;20307&quot; value=&quot;307&quot;/&gt;&lt;/object&gt;&lt;object type=&quot;3&quot; unique_id=&quot;10053&quot;&gt;&lt;property id=&quot;20148&quot; value=&quot;5&quot;/&gt;&lt;property id=&quot;20300&quot; value=&quot;Slide 49 - &amp;quot;Advanced Materials and Structures&amp;#x0D;&amp;#x0A;From basic research to pilot tests and commercialization&amp;quot;&quot;/&gt;&lt;property id=&quot;20307&quot; value=&quot;308&quot;/&gt;&lt;/object&gt;&lt;object type=&quot;3&quot; unique_id=&quot;10054&quot;&gt;&lt;property id=&quot;20148&quot; value=&quot;5&quot;/&gt;&lt;property id=&quot;20300&quot; value=&quot;Slide 50 - &amp;quot;Medical and Surgical Devices&amp;#x0D;&amp;#x0A;Advancing new ideas from initial design to working prototype&amp;quot;&quot;/&gt;&lt;property id=&quot;20307&quot; value=&quot;309&quot;/&gt;&lt;/object&gt;&lt;object type=&quot;3&quot; unique_id=&quot;10055&quot;&gt;&lt;property id=&quot;20148&quot; value=&quot;5&quot;/&gt;&lt;property id=&quot;20300&quot; value=&quot;Slide 51 - &amp;quot;Computational Biology&amp;#x0D;&amp;#x0A;Opportunities for drug discovery, agriculture, and biotech&amp;quot;&quot;/&gt;&lt;property id=&quot;20307&quot; value=&quot;310&quot;/&gt;&lt;/object&gt;&lt;object type=&quot;3&quot; unique_id=&quot;10056&quot;&gt;&lt;property id=&quot;20148&quot; value=&quot;5&quot;/&gt;&lt;property id=&quot;20300&quot; value=&quot;Slide 52 - &amp;quot;Biosciences &amp;#x0D;&amp;#x0A;Complete drug discovery and preclinical development services&amp;quot;&quot;/&gt;&lt;property id=&quot;20307&quot; value=&quot;311&quot;/&gt;&lt;/object&gt;&lt;object type=&quot;3&quot; unique_id=&quot;10057&quot;&gt;&lt;property id=&quot;20148&quot; value=&quot;5&quot;/&gt;&lt;property id=&quot;20300&quot; value=&quot;Slide 53 - &amp;quot;Product Development&amp;#x0D;&amp;#x0A;From technology concepts to working product prototypes&amp;quot;&quot;/&gt;&lt;property id=&quot;20307&quot; value=&quot;312&quot;/&gt;&lt;/object&gt;&lt;object type=&quot;3&quot; unique_id=&quot;10058&quot;&gt;&lt;property id=&quot;20148&quot; value=&quot;5&quot;/&gt;&lt;property id=&quot;20300&quot; value=&quot;Slide 54 - &amp;quot;Public Policy&amp;#x0D;&amp;#x0A;Addressing challenges caused by technological, social, and economic change&amp;quot;&quot;/&gt;&lt;property id=&quot;20307&quot; value=&quot;313&quot;/&gt;&lt;/object&gt;&lt;object type=&quot;3&quot; unique_id=&quot;10059&quot;&gt;&lt;property id=&quot;20148&quot; value=&quot;5&quot;/&gt;&lt;property id=&quot;20300&quot; value=&quot;Slide 55 - &amp;quot;Sarnoff Corporation, an SRI Subsidiary &amp;#x0D;&amp;#x0A;Complementary capabilities to meet client needs&amp;quot;&quot;/&gt;&lt;property id=&quot;20307&quot; value=&quot;314&quot;/&gt;&lt;/object&gt;&lt;object type=&quot;3&quot; unique_id=&quot;10060&quot;&gt;&lt;property id=&quot;20148&quot; value=&quot;5&quot;/&gt;&lt;property id=&quot;20300&quot; value=&quot;Slide 56 - &amp;quot;SRI’s Value Creation Process™&amp;quot;&quot;/&gt;&lt;property id=&quot;20307&quot; value=&quot;315&quot;/&gt;&lt;/object&gt;&lt;object type=&quot;3&quot; unique_id=&quot;10061&quot;&gt;&lt;property id=&quot;20148&quot; value=&quot;5&quot;/&gt;&lt;property id=&quot;20300&quot; value=&quot;Slide 57 - &amp;quot;The Innovation Life Cycle&amp;#x0D;&amp;#x0A;Creation and delivery of new products and services in the marketplace&amp;quot;&quot;/&gt;&lt;property id=&quot;20307&quot; value=&quot;316&quot;/&gt;&lt;/object&gt;&lt;object type=&quot;3&quot; unique_id=&quot;10062&quot;&gt;&lt;property id=&quot;20148&quot; value=&quot;5&quot;/&gt;&lt;property id=&quot;20300&quot; value=&quot;Slide 58 - &amp;quot;SRI’s Process for Creating Customer Value&amp;#x0D;&amp;#x0A;Rigorously applying SRI’s Five Disciplines of Innovation™&amp;quot;&quot;/&gt;&lt;property id=&quot;20307&quot; value=&quot;317&quot;/&gt;&lt;/object&gt;&lt;object type=&quot;3&quot; unique_id=&quot;10063&quot;&gt;&lt;property id=&quot;20148&quot; value=&quot;5&quot;/&gt;&lt;property id=&quot;20300&quot; value=&quot;Slide 59 - &amp;quot;SRI’s “NABC” Approach&amp;#x0D;&amp;#x0A;Used to develop a quantitative value proposition—the first step in value creation&amp;quot;&quot;/&gt;&lt;property id=&quot;20307&quot; value=&quot;318&quot;/&gt;&lt;/object&gt;&lt;object type=&quot;3&quot; unique_id=&quot;10064&quot;&gt;&lt;property id=&quot;20148&quot; value=&quot;5&quot;/&gt;&lt;property id=&quot;20300&quot; value=&quot;Slide 60 - &amp;quot;SRI’s Model &amp;#x0D;&amp;#x0A;We have a vested interest in your success&amp;quot;&quot;/&gt;&lt;property id=&quot;20307&quot; value=&quot;319&quot;/&gt;&lt;/object&gt;&lt;object type=&quot;3&quot; unique_id=&quot;10065&quot;&gt;&lt;property id=&quot;20148&quot; value=&quot;5&quot;/&gt;&lt;property id=&quot;20300&quot; value=&quot;Slide 61 - &amp;quot;SRI’s Process for Creating New Ventures&amp;#x0D;&amp;#x0A;Disciplined and milestone-based&amp;quot;&quot;/&gt;&lt;property id=&quot;20307&quot; value=&quot;320&quot;/&gt;&lt;/object&gt;&lt;object type=&quot;3&quot; unique_id=&quot;10066&quot;&gt;&lt;property id=&quot;20148&quot; value=&quot;5&quot;/&gt;&lt;property id=&quot;20300&quot; value=&quot;Slide 62 - &amp;quot;Innovation Partnership Programs&amp;quot;&quot;/&gt;&lt;property id=&quot;20307&quot; value=&quot;321&quot;/&gt;&lt;/object&gt;&lt;object type=&quot;3&quot; unique_id=&quot;10067&quot;&gt;&lt;property id=&quot;20148&quot; value=&quot;5&quot;/&gt;&lt;property id=&quot;20300&quot; value=&quot;Slide 63 - &amp;quot;SRI Innovation Partnership Programs&amp;#x0D;&amp;#x0A;Helping organizations turn ideas into high-value products and services&amp;quot;&quot;/&gt;&lt;property id=&quot;20307&quot; value=&quot;322&quot;/&gt;&lt;/object&gt;&lt;object type=&quot;3&quot; unique_id=&quot;10068&quot;&gt;&lt;property id=&quot;20148&quot; value=&quot;5&quot;/&gt;&lt;property id=&quot;20300&quot; value=&quot;Slide 64 - &amp;quot;SRI Five Disciplines of Innovation™ Program&amp;#x0D;&amp;#x0A;For an organizational culture that consistently provides compelling va&quot;/&gt;&lt;property id=&quot;20307&quot; value=&quot;323&quot;/&gt;&lt;/object&gt;&lt;object type=&quot;3&quot; unique_id=&quot;10069&quot;&gt;&lt;property id=&quot;20148&quot; value=&quot;5&quot;/&gt;&lt;property id=&quot;20300&quot; value=&quot;Slide 65 - &amp;quot;Technology for Innovative Products Workshop &amp;#x0D;&amp;#x0A;New products and services for growth&amp;quot;&quot;/&gt;&lt;property id=&quot;20307&quot; value=&quot;324&quot;/&gt;&lt;/object&gt;&lt;object type=&quot;3&quot; unique_id=&quot;10070&quot;&gt;&lt;property id=&quot;20148&quot; value=&quot;5&quot;/&gt;&lt;property id=&quot;20300&quot; value=&quot;Slide 66 - &amp;quot;Ways We Can Work Together&amp;#x0D;&amp;#x0A;Flexible working arrangements to meet your needs&amp;quot;&quot;/&gt;&lt;property id=&quot;20307&quot; value=&quot;325&quot;/&gt;&lt;/object&gt;&lt;object type=&quot;3&quot; unique_id=&quot;10072&quot;&gt;&lt;property id=&quot;20148&quot; value=&quot;5&quot;/&gt;&lt;property id=&quot;20300&quot; value=&quot;Slide 67&quot;/&gt;&lt;property id=&quot;20307&quot; value=&quot;258&quot;/&gt;&lt;/object&gt;&lt;object type=&quot;3&quot; unique_id=&quot;98176&quot;&gt;&lt;property id=&quot;20148&quot; value=&quot;5&quot;/&gt;&lt;property id=&quot;20300&quot; value=&quot;Slide 12 - &amp;quot;Representative Clients and Partners&amp;#x0D;&amp;#x0A;SRI delivers innovation to governments&amp;quot;&quot;/&gt;&lt;property id=&quot;20307&quot; value=&quot;326&quot;/&gt;&lt;/object&gt;&lt;object type=&quot;3&quot; unique_id=&quot;98177&quot;&gt;&lt;property id=&quot;20148&quot; value=&quot;5&quot;/&gt;&lt;property id=&quot;20300&quot; value=&quot;Slide 13 - &amp;quot;Representative Clients and Partners&amp;#x0D;&amp;#x0A;SRI delivers innovation to established and start-up businesses&amp;quot;&quot;/&gt;&lt;property id=&quot;20307&quot; value=&quot;327&quot;/&gt;&lt;/object&gt;&lt;object type=&quot;3&quot; unique_id=&quot;98178&quot;&gt;&lt;property id=&quot;20148&quot; value=&quot;5&quot;/&gt;&lt;property id=&quot;20300&quot; value=&quot;Slide 14 - &amp;quot;Representative Clients and Partners&amp;#x0D;&amp;#x0A;SRI delivers innovation to foundations and industry&amp;quot;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5">
      <a:dk1>
        <a:srgbClr val="4E4E4E"/>
      </a:dk1>
      <a:lt1>
        <a:srgbClr val="FFFFFF"/>
      </a:lt1>
      <a:dk2>
        <a:srgbClr val="4E4E4E"/>
      </a:dk2>
      <a:lt2>
        <a:srgbClr val="FFFFFF"/>
      </a:lt2>
      <a:accent1>
        <a:srgbClr val="0070C0"/>
      </a:accent1>
      <a:accent2>
        <a:srgbClr val="8C92BB"/>
      </a:accent2>
      <a:accent3>
        <a:srgbClr val="CF7646"/>
      </a:accent3>
      <a:accent4>
        <a:srgbClr val="E8A333"/>
      </a:accent4>
      <a:accent5>
        <a:srgbClr val="7030A0"/>
      </a:accent5>
      <a:accent6>
        <a:srgbClr val="2D2D8A"/>
      </a:accent6>
      <a:hlink>
        <a:srgbClr val="00408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103775</TotalTime>
  <Words>1172</Words>
  <Application>Microsoft Macintosh PowerPoint</Application>
  <PresentationFormat>On-screen Show (4:3)</PresentationFormat>
  <Paragraphs>187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ＭＳ Ｐゴシック</vt:lpstr>
      <vt:lpstr>Arial</vt:lpstr>
      <vt:lpstr>Calibri</vt:lpstr>
      <vt:lpstr>Helvetica</vt:lpstr>
      <vt:lpstr>Office Theme</vt:lpstr>
      <vt:lpstr>PowerPoint Presentation</vt:lpstr>
      <vt:lpstr>Transcriptomics / Metabolomics Data Analysis</vt:lpstr>
      <vt:lpstr>Input Data File Format</vt:lpstr>
      <vt:lpstr>The Omics Dashboard </vt:lpstr>
      <vt:lpstr>Omics Dashboard</vt:lpstr>
      <vt:lpstr>Dashboard Systems and Subsystems</vt:lpstr>
      <vt:lpstr>Accessing the Omics Dashboard</vt:lpstr>
      <vt:lpstr>Sample Dataset</vt:lpstr>
      <vt:lpstr>Organization of Omics Dashboard</vt:lpstr>
      <vt:lpstr>PowerPoint Presentation</vt:lpstr>
      <vt:lpstr>PowerPoint Presentation</vt:lpstr>
      <vt:lpstr>PowerPoint Presentation</vt:lpstr>
      <vt:lpstr>Other Capabilities</vt:lpstr>
      <vt:lpstr>Using the Dashboard </vt:lpstr>
      <vt:lpstr>Enrichment Analysis</vt:lpstr>
      <vt:lpstr>PowerPoint Presentation</vt:lpstr>
      <vt:lpstr>Transcriptomics Data on Cellular Overview</vt:lpstr>
      <vt:lpstr>Paint Metabolomics Data onto Cellular Overview</vt:lpstr>
      <vt:lpstr>Paint Metabolomics Data onto Cellular Overview</vt:lpstr>
      <vt:lpstr>Gene Expression  Data on Single Pathway</vt:lpstr>
      <vt:lpstr>Metabolomics Data Painted onto Individual Pathway</vt:lpstr>
      <vt:lpstr>Table of Perturbed Pathways</vt:lpstr>
      <vt:lpstr>Pathway Perturbation Score</vt:lpstr>
      <vt:lpstr>Pathway Collage with Reaction Flux Data</vt:lpstr>
      <vt:lpstr>SmartTables: Enrichment Analysis</vt:lpstr>
      <vt:lpstr>Enrichment Analysis</vt:lpstr>
      <vt:lpstr>Pathway Covering of Input Metabolite Set</vt:lpstr>
      <vt:lpstr>PowerPoint Presentation</vt:lpstr>
      <vt:lpstr>Genome Browser ChIP-Chip Data Shown in Graph Track</vt:lpstr>
      <vt:lpstr>Pathway Collages  </vt:lpstr>
      <vt:lpstr>What is a Pathway Collage?</vt:lpstr>
      <vt:lpstr>PowerPoint Presentation</vt:lpstr>
      <vt:lpstr>Operations</vt:lpstr>
      <vt:lpstr>Accessing Pathway Collage App</vt:lpstr>
      <vt:lpstr>Pathway Collage from a SmartTable</vt:lpstr>
    </vt:vector>
  </TitlesOfParts>
  <Company>SRI International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 International</dc:creator>
  <cp:lastModifiedBy>Suzanne Paley</cp:lastModifiedBy>
  <cp:revision>1213</cp:revision>
  <cp:lastPrinted>2021-06-16T18:25:07Z</cp:lastPrinted>
  <dcterms:created xsi:type="dcterms:W3CDTF">2010-12-20T17:54:08Z</dcterms:created>
  <dcterms:modified xsi:type="dcterms:W3CDTF">2021-11-17T18:07:03Z</dcterms:modified>
</cp:coreProperties>
</file>