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7"/>
  </p:notesMasterIdLst>
  <p:handoutMasterIdLst>
    <p:handoutMasterId r:id="rId78"/>
  </p:handoutMasterIdLst>
  <p:sldIdLst>
    <p:sldId id="259" r:id="rId2"/>
    <p:sldId id="854" r:id="rId3"/>
    <p:sldId id="260" r:id="rId4"/>
    <p:sldId id="328" r:id="rId5"/>
    <p:sldId id="329" r:id="rId6"/>
    <p:sldId id="330" r:id="rId7"/>
    <p:sldId id="331" r:id="rId8"/>
    <p:sldId id="332" r:id="rId9"/>
    <p:sldId id="404" r:id="rId10"/>
    <p:sldId id="334" r:id="rId11"/>
    <p:sldId id="335" r:id="rId12"/>
    <p:sldId id="337" r:id="rId13"/>
    <p:sldId id="338" r:id="rId14"/>
    <p:sldId id="400" r:id="rId15"/>
    <p:sldId id="351" r:id="rId16"/>
    <p:sldId id="405" r:id="rId17"/>
    <p:sldId id="406" r:id="rId18"/>
    <p:sldId id="341" r:id="rId19"/>
    <p:sldId id="342" r:id="rId20"/>
    <p:sldId id="343" r:id="rId21"/>
    <p:sldId id="344" r:id="rId22"/>
    <p:sldId id="354" r:id="rId23"/>
    <p:sldId id="346" r:id="rId24"/>
    <p:sldId id="347" r:id="rId25"/>
    <p:sldId id="348" r:id="rId26"/>
    <p:sldId id="349" r:id="rId27"/>
    <p:sldId id="410" r:id="rId28"/>
    <p:sldId id="355" r:id="rId29"/>
    <p:sldId id="356" r:id="rId30"/>
    <p:sldId id="357" r:id="rId31"/>
    <p:sldId id="358" r:id="rId32"/>
    <p:sldId id="359" r:id="rId33"/>
    <p:sldId id="362" r:id="rId34"/>
    <p:sldId id="411" r:id="rId35"/>
    <p:sldId id="361" r:id="rId36"/>
    <p:sldId id="365" r:id="rId37"/>
    <p:sldId id="366" r:id="rId38"/>
    <p:sldId id="367" r:id="rId39"/>
    <p:sldId id="368" r:id="rId40"/>
    <p:sldId id="369" r:id="rId41"/>
    <p:sldId id="370" r:id="rId42"/>
    <p:sldId id="371" r:id="rId43"/>
    <p:sldId id="372" r:id="rId44"/>
    <p:sldId id="373" r:id="rId45"/>
    <p:sldId id="374" r:id="rId46"/>
    <p:sldId id="375" r:id="rId47"/>
    <p:sldId id="376" r:id="rId48"/>
    <p:sldId id="377" r:id="rId49"/>
    <p:sldId id="379" r:id="rId50"/>
    <p:sldId id="403" r:id="rId51"/>
    <p:sldId id="380" r:id="rId52"/>
    <p:sldId id="381" r:id="rId53"/>
    <p:sldId id="382" r:id="rId54"/>
    <p:sldId id="383" r:id="rId55"/>
    <p:sldId id="384" r:id="rId56"/>
    <p:sldId id="385" r:id="rId57"/>
    <p:sldId id="401" r:id="rId58"/>
    <p:sldId id="386" r:id="rId59"/>
    <p:sldId id="387" r:id="rId60"/>
    <p:sldId id="388" r:id="rId61"/>
    <p:sldId id="389" r:id="rId62"/>
    <p:sldId id="390" r:id="rId63"/>
    <p:sldId id="853" r:id="rId64"/>
    <p:sldId id="391" r:id="rId65"/>
    <p:sldId id="392" r:id="rId66"/>
    <p:sldId id="393" r:id="rId67"/>
    <p:sldId id="402" r:id="rId68"/>
    <p:sldId id="394" r:id="rId69"/>
    <p:sldId id="395" r:id="rId70"/>
    <p:sldId id="396" r:id="rId71"/>
    <p:sldId id="397" r:id="rId72"/>
    <p:sldId id="398" r:id="rId73"/>
    <p:sldId id="413" r:id="rId74"/>
    <p:sldId id="399" r:id="rId75"/>
    <p:sldId id="414" r:id="rId76"/>
  </p:sldIdLst>
  <p:sldSz cx="9144000" cy="5143500" type="screen16x9"/>
  <p:notesSz cx="7315200" cy="9601200"/>
  <p:custDataLst>
    <p:tags r:id="rId79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5" userDrawn="1">
          <p15:clr>
            <a:srgbClr val="A4A3A4"/>
          </p15:clr>
        </p15:guide>
        <p15:guide id="2" pos="2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26428" initials="LP" lastIdx="17" clrIdx="0"/>
  <p:cmAuthor id="1" name="Peter Karp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86F9"/>
    <a:srgbClr val="9AD8FF"/>
    <a:srgbClr val="91A09D"/>
    <a:srgbClr val="76908C"/>
    <a:srgbClr val="000000"/>
    <a:srgbClr val="4E4E4E"/>
    <a:srgbClr val="0A4191"/>
    <a:srgbClr val="184A91"/>
    <a:srgbClr val="1B509D"/>
    <a:srgbClr val="3253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74" autoAdjust="0"/>
    <p:restoredTop sz="97840" autoAdjust="0"/>
  </p:normalViewPr>
  <p:slideViewPr>
    <p:cSldViewPr snapToGrid="0" showGuides="1">
      <p:cViewPr varScale="1">
        <p:scale>
          <a:sx n="224" d="100"/>
          <a:sy n="224" d="100"/>
        </p:scale>
        <p:origin x="200" y="168"/>
      </p:cViewPr>
      <p:guideLst>
        <p:guide orient="horz" pos="905"/>
        <p:guide pos="277"/>
      </p:guideLst>
    </p:cSldViewPr>
  </p:slideViewPr>
  <p:outlineViewPr>
    <p:cViewPr>
      <p:scale>
        <a:sx n="33" d="100"/>
        <a:sy n="33" d="100"/>
      </p:scale>
      <p:origin x="0" y="162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548"/>
    </p:cViewPr>
  </p:sorterViewPr>
  <p:notesViewPr>
    <p:cSldViewPr snapToGrid="0" snapToObjects="1">
      <p:cViewPr varScale="1">
        <p:scale>
          <a:sx n="82" d="100"/>
          <a:sy n="82" d="100"/>
        </p:scale>
        <p:origin x="-2936" y="-11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1D716-24D4-5E4E-A8C1-F953489EDBB1}" type="datetimeFigureOut">
              <a:rPr lang="en-US" smtClean="0"/>
              <a:pPr/>
              <a:t>9/30/21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65B831-52CE-EF42-8EE7-75F6221E43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291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-65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-65" charset="0"/>
              </a:defRPr>
            </a:lvl1pPr>
          </a:lstStyle>
          <a:p>
            <a:fld id="{EDD8B026-26FF-7545-AB19-912D0D0B60BD}" type="datetimeFigureOut">
              <a:rPr lang="en-US"/>
              <a:pPr/>
              <a:t>9/30/21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-65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-65" charset="0"/>
              </a:defRPr>
            </a:lvl1pPr>
          </a:lstStyle>
          <a:p>
            <a:fld id="{0FE6934C-9CFB-7B48-A6D0-7C600C119A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173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6934C-9CFB-7B48-A6D0-7C600C119AB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85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7C9B338E-C5A2-9A42-A7FD-50322C2EAB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CB8324BE-F626-CB49-9D1F-633D2F040AF1}" type="slidenum">
              <a:rPr lang="en-US" altLang="en-US" sz="1200" smtClean="0">
                <a:latin typeface="Times New Roman" panose="02020603050405020304" pitchFamily="18" charset="0"/>
              </a:rPr>
              <a:pPr/>
              <a:t>12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93108A93-9F1D-4B49-9454-3B6DED7BAD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5C0E9D82-E407-4442-98B8-469201E599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93006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A11486A0-F8A5-EA4B-A238-9241C32C05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FF5F22EE-7B59-AC46-86E9-97D540DD3005}" type="slidenum">
              <a:rPr lang="en-US" altLang="en-US" sz="1200" smtClean="0">
                <a:latin typeface="Times New Roman" panose="02020603050405020304" pitchFamily="18" charset="0"/>
              </a:rPr>
              <a:pPr/>
              <a:t>13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BE6F9898-F976-C144-84FA-EEDF50970D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41A107A2-7647-3242-9DCD-DDF9E5F103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19639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>
            <a:extLst>
              <a:ext uri="{FF2B5EF4-FFF2-40B4-BE49-F238E27FC236}">
                <a16:creationId xmlns:a16="http://schemas.microsoft.com/office/drawing/2014/main" id="{FA1BDF83-7D60-E240-A80E-DE502C9316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0E9FA2CA-AB5B-CF43-ACC2-7A9182E6608C}" type="slidenum">
              <a:rPr lang="en-US" altLang="en-US" sz="1200" smtClean="0">
                <a:latin typeface="Times New Roman" panose="02020603050405020304" pitchFamily="18" charset="0"/>
              </a:rPr>
              <a:pPr/>
              <a:t>15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A33DE2EB-9C97-CC43-909E-B1405DEAC4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2456FBF7-FD43-F24E-ACBF-23D769B497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95133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>
            <a:extLst>
              <a:ext uri="{FF2B5EF4-FFF2-40B4-BE49-F238E27FC236}">
                <a16:creationId xmlns:a16="http://schemas.microsoft.com/office/drawing/2014/main" id="{5C4875D1-2322-4143-B12C-47476871D6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B24D8C3E-B2AD-154A-8B41-EAEB04C3FBCD}" type="slidenum">
              <a:rPr lang="en-US" altLang="en-US" sz="1200" smtClean="0">
                <a:latin typeface="Times New Roman" panose="02020603050405020304" pitchFamily="18" charset="0"/>
              </a:rPr>
              <a:pPr/>
              <a:t>16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0834C6FF-9010-8A4F-8CB8-69F9020FFA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B4183389-B04F-7F4A-80B5-3D52CA1777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36778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>
            <a:extLst>
              <a:ext uri="{FF2B5EF4-FFF2-40B4-BE49-F238E27FC236}">
                <a16:creationId xmlns:a16="http://schemas.microsoft.com/office/drawing/2014/main" id="{5C4875D1-2322-4143-B12C-47476871D6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B24D8C3E-B2AD-154A-8B41-EAEB04C3FBCD}" type="slidenum">
              <a:rPr lang="en-US" altLang="en-US" sz="1200" smtClean="0">
                <a:latin typeface="Times New Roman" panose="02020603050405020304" pitchFamily="18" charset="0"/>
              </a:rPr>
              <a:pPr/>
              <a:t>17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0834C6FF-9010-8A4F-8CB8-69F9020FFA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B4183389-B04F-7F4A-80B5-3D52CA1777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71541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9E2611E7-A0B1-474D-8165-EBCAD85EE1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6BCA0363-58C1-4249-95BF-B098F20C5EE6}" type="slidenum">
              <a:rPr lang="en-US" altLang="en-US" sz="1200" smtClean="0">
                <a:latin typeface="Times New Roman" panose="02020603050405020304" pitchFamily="18" charset="0"/>
              </a:rPr>
              <a:pPr/>
              <a:t>18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4C537CA9-D129-1C42-8655-5900C8D2E3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BD4B37A7-CEEC-C845-A7E0-8F76F29507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75776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B6E0BA2B-52EA-C043-A6E8-07CF917D4C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2800592F-1C11-0248-82D3-B90E79D297DC}" type="slidenum">
              <a:rPr lang="en-US" altLang="en-US" sz="1200" smtClean="0">
                <a:latin typeface="Times New Roman" panose="02020603050405020304" pitchFamily="18" charset="0"/>
              </a:rPr>
              <a:pPr/>
              <a:t>19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809DFD36-7698-A745-B966-70A5B85D1D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8C80C3D6-6168-724D-B1FB-E53A9A1B5E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09783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33DE5FC1-ED8A-DA44-9B35-CC7D36EE22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3E6315B8-DF2F-3A46-B2A6-9CED9FD49D1F}" type="slidenum">
              <a:rPr lang="en-US" altLang="en-US" sz="1200" smtClean="0">
                <a:latin typeface="Times New Roman" panose="02020603050405020304" pitchFamily="18" charset="0"/>
              </a:rPr>
              <a:pPr/>
              <a:t>20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9BE707A3-78CB-1F4B-BE8E-65F78EE541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9013101C-EFDF-A24A-BD73-E3D4216CC8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13131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80217DAB-2B0B-B841-80CF-4C25B57302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E6AEDDD4-1AA7-DA4E-9EDA-6E1B793F7C02}" type="slidenum">
              <a:rPr lang="en-US" altLang="en-US" sz="1200" smtClean="0">
                <a:latin typeface="Times New Roman" panose="02020603050405020304" pitchFamily="18" charset="0"/>
              </a:rPr>
              <a:pPr/>
              <a:t>21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78719353-62CF-0C48-82E3-A20506C278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DFCA4C2F-4F5B-D648-AFCC-947E780761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99535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>
            <a:extLst>
              <a:ext uri="{FF2B5EF4-FFF2-40B4-BE49-F238E27FC236}">
                <a16:creationId xmlns:a16="http://schemas.microsoft.com/office/drawing/2014/main" id="{709F6D8B-E0BD-0344-99F2-F940EA9292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83DB047D-BA7B-EE4D-84B3-0CE58A61395B}" type="slidenum">
              <a:rPr lang="en-US" altLang="en-US" sz="1200" smtClean="0">
                <a:latin typeface="Times New Roman" panose="02020603050405020304" pitchFamily="18" charset="0"/>
              </a:rPr>
              <a:pPr/>
              <a:t>22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66DB51AD-ED66-D04D-B1EC-98177F5A1B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D6A0D95E-DEF1-2A42-8B58-1DA3C620B6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7137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>
            <a:extLst>
              <a:ext uri="{FF2B5EF4-FFF2-40B4-BE49-F238E27FC236}">
                <a16:creationId xmlns:a16="http://schemas.microsoft.com/office/drawing/2014/main" id="{A2C36338-42D5-3B4F-A79C-065D836630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5E32E116-E229-E440-AEF2-3F05DA1DA7D6}" type="slidenum">
              <a:rPr lang="en-US" altLang="en-US" sz="1200" smtClean="0">
                <a:latin typeface="Times New Roman" panose="02020603050405020304" pitchFamily="18" charset="0"/>
              </a:rPr>
              <a:pPr/>
              <a:t>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0FAAD16D-5BB5-D24D-9FF7-1EF7E77060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04A5D662-2EC2-7947-B931-5D95E47F36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62814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:a16="http://schemas.microsoft.com/office/drawing/2014/main" id="{1CC0E994-7420-0E4F-B4CC-71C30E17A6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646B0ACA-6E96-E447-938E-58ABCF095A04}" type="slidenum">
              <a:rPr lang="en-US" altLang="en-US" sz="1200" smtClean="0">
                <a:latin typeface="Times New Roman" panose="02020603050405020304" pitchFamily="18" charset="0"/>
              </a:rPr>
              <a:pPr/>
              <a:t>23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B478A77A-CDE9-1341-8046-123F3F28C4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F39372C3-5BFA-3E49-9533-C7062357D7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93306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7533FB4D-7600-2A44-93AB-3BCB4DD86A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C57C1B07-10AE-A843-953D-E30667040FAF}" type="slidenum">
              <a:rPr lang="en-US" altLang="en-US" sz="1200" smtClean="0">
                <a:latin typeface="Times New Roman" panose="02020603050405020304" pitchFamily="18" charset="0"/>
              </a:rPr>
              <a:pPr/>
              <a:t>24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76CFD265-C0F5-B14E-A468-BFA1549951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09679F84-3AB6-F240-B127-DDC36DA344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1113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F7D5EA4F-7026-0C43-939D-CB4C2EC420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9948CBED-60ED-794E-BB7C-8BA5606383CF}" type="slidenum">
              <a:rPr lang="en-US" altLang="en-US" sz="1200" smtClean="0">
                <a:latin typeface="Times New Roman" panose="02020603050405020304" pitchFamily="18" charset="0"/>
              </a:rPr>
              <a:pPr/>
              <a:t>25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0FEFC565-FA72-874E-9539-96C3D76C93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CAE8EB6C-4A2B-E249-9AF1-742A3FBD4A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57749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:a16="http://schemas.microsoft.com/office/drawing/2014/main" id="{BFC6219E-C371-EF4C-B012-20FDE75D48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0FA76D1C-5AC0-9440-8085-604A17F9BE06}" type="slidenum">
              <a:rPr lang="en-US" altLang="en-US" sz="1200" smtClean="0">
                <a:latin typeface="Times New Roman" panose="02020603050405020304" pitchFamily="18" charset="0"/>
              </a:rPr>
              <a:pPr/>
              <a:t>26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E45DE286-F39C-354A-89AE-CA43EE966C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A205F3FB-C348-934B-9784-D6EAC48434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20021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>
            <a:extLst>
              <a:ext uri="{FF2B5EF4-FFF2-40B4-BE49-F238E27FC236}">
                <a16:creationId xmlns:a16="http://schemas.microsoft.com/office/drawing/2014/main" id="{1BDFBAAF-4661-4C4E-8363-8C42094690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916CBE41-774E-F64E-ADC1-D2E728BBDD7F}" type="slidenum">
              <a:rPr lang="en-US" altLang="en-US" sz="1200" smtClean="0">
                <a:latin typeface="Times New Roman" panose="02020603050405020304" pitchFamily="18" charset="0"/>
              </a:rPr>
              <a:pPr/>
              <a:t>27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C5338257-4963-C04D-BEFE-370A88DBD8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7BAFBF9A-C4DD-764A-A94C-67D5765BC3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41693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>
            <a:extLst>
              <a:ext uri="{FF2B5EF4-FFF2-40B4-BE49-F238E27FC236}">
                <a16:creationId xmlns:a16="http://schemas.microsoft.com/office/drawing/2014/main" id="{CC37D1BF-BCC6-B34B-978C-EF264E692E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D86D3547-911C-674A-B309-F1124C8403F0}" type="slidenum">
              <a:rPr lang="en-US" altLang="en-US" sz="1200" smtClean="0">
                <a:latin typeface="Times New Roman" panose="02020603050405020304" pitchFamily="18" charset="0"/>
              </a:rPr>
              <a:pPr/>
              <a:t>28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34ED3654-21B7-B043-96CC-A768115B6A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94690B59-3A18-714A-AC26-AD7194A804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60224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>
            <a:extLst>
              <a:ext uri="{FF2B5EF4-FFF2-40B4-BE49-F238E27FC236}">
                <a16:creationId xmlns:a16="http://schemas.microsoft.com/office/drawing/2014/main" id="{E6A73BCF-86FC-EE45-986B-892274ABC4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28C179EC-A4B5-554A-B226-56CDE5B01329}" type="slidenum">
              <a:rPr lang="en-US" altLang="en-US" sz="1200" smtClean="0">
                <a:latin typeface="Times New Roman" panose="02020603050405020304" pitchFamily="18" charset="0"/>
              </a:rPr>
              <a:pPr/>
              <a:t>29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C02FEBBC-8311-C140-9468-754710194F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26ED218C-AD42-BD45-A071-DAED2B682B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52549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>
            <a:extLst>
              <a:ext uri="{FF2B5EF4-FFF2-40B4-BE49-F238E27FC236}">
                <a16:creationId xmlns:a16="http://schemas.microsoft.com/office/drawing/2014/main" id="{E74E445E-B94F-2849-A82B-2197BB4EBB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A5DD24DB-3EE4-A840-A900-EBF7F4C4E808}" type="slidenum">
              <a:rPr lang="en-US" altLang="en-US" sz="1200" smtClean="0">
                <a:latin typeface="Times New Roman" panose="02020603050405020304" pitchFamily="18" charset="0"/>
              </a:rPr>
              <a:pPr/>
              <a:t>30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905EF9F6-CC80-F548-B917-AF028165C5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8D5C8AF6-3DAB-5441-A893-C62D2375C7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20348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>
            <a:extLst>
              <a:ext uri="{FF2B5EF4-FFF2-40B4-BE49-F238E27FC236}">
                <a16:creationId xmlns:a16="http://schemas.microsoft.com/office/drawing/2014/main" id="{41345FD4-838A-E04F-992E-CF0CE51103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34120558-D55E-B145-ACDE-23D3E88CD60C}" type="slidenum">
              <a:rPr lang="en-US" altLang="en-US" sz="1200" smtClean="0">
                <a:latin typeface="Times New Roman" panose="02020603050405020304" pitchFamily="18" charset="0"/>
              </a:rPr>
              <a:pPr/>
              <a:t>31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F15033A4-664C-CE46-9EA2-1B8AD4A34B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947E82C8-1777-B447-84D0-7B2F387E85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85618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>
            <a:extLst>
              <a:ext uri="{FF2B5EF4-FFF2-40B4-BE49-F238E27FC236}">
                <a16:creationId xmlns:a16="http://schemas.microsoft.com/office/drawing/2014/main" id="{F4031AC3-C3FA-B945-8FD5-85F4F5386F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8ED0BCBD-D756-8D49-AF5F-F70D5D79E9D3}" type="slidenum">
              <a:rPr lang="en-US" altLang="en-US" sz="1200" smtClean="0">
                <a:latin typeface="Times New Roman" panose="02020603050405020304" pitchFamily="18" charset="0"/>
              </a:rPr>
              <a:pPr/>
              <a:t>32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CC1F79D3-9C3D-724C-8525-69859B2F33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4F3C6924-F855-504D-85B8-8B6905E0C9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8373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>
            <a:extLst>
              <a:ext uri="{FF2B5EF4-FFF2-40B4-BE49-F238E27FC236}">
                <a16:creationId xmlns:a16="http://schemas.microsoft.com/office/drawing/2014/main" id="{18741560-1782-9746-B0CA-548594F4ED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ADCC8A69-E847-034C-A766-28D9E9026132}" type="slidenum">
              <a:rPr lang="en-US" altLang="en-US" sz="1200" smtClean="0">
                <a:latin typeface="Times New Roman" panose="02020603050405020304" pitchFamily="18" charset="0"/>
              </a:rPr>
              <a:pPr/>
              <a:t>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BDF8E299-2F08-E242-906D-27EBFCF600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4BCA3B45-570D-0C49-85C6-1339422A9F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96584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>
            <a:extLst>
              <a:ext uri="{FF2B5EF4-FFF2-40B4-BE49-F238E27FC236}">
                <a16:creationId xmlns:a16="http://schemas.microsoft.com/office/drawing/2014/main" id="{C29550EB-6AFD-B747-AD11-EC0DB02320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4DCC6CF4-0A8A-1E44-B7FE-DD9ADD7C5C1D}" type="slidenum">
              <a:rPr lang="en-US" altLang="en-US" sz="1200" smtClean="0">
                <a:latin typeface="Times New Roman" panose="02020603050405020304" pitchFamily="18" charset="0"/>
              </a:rPr>
              <a:pPr/>
              <a:t>33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A2511941-259E-5544-A588-7F00EB84DA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EA8E7D92-91FB-DF4D-AB35-39962EA094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76857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>
            <a:extLst>
              <a:ext uri="{FF2B5EF4-FFF2-40B4-BE49-F238E27FC236}">
                <a16:creationId xmlns:a16="http://schemas.microsoft.com/office/drawing/2014/main" id="{C29550EB-6AFD-B747-AD11-EC0DB02320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4DCC6CF4-0A8A-1E44-B7FE-DD9ADD7C5C1D}" type="slidenum">
              <a:rPr lang="en-US" altLang="en-US" sz="1200" smtClean="0">
                <a:latin typeface="Times New Roman" panose="02020603050405020304" pitchFamily="18" charset="0"/>
              </a:rPr>
              <a:pPr/>
              <a:t>34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A2511941-259E-5544-A588-7F00EB84DA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EA8E7D92-91FB-DF4D-AB35-39962EA094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85283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>
            <a:extLst>
              <a:ext uri="{FF2B5EF4-FFF2-40B4-BE49-F238E27FC236}">
                <a16:creationId xmlns:a16="http://schemas.microsoft.com/office/drawing/2014/main" id="{9DB36C8A-53AE-8549-9027-FDBC12FC67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13674B6A-D8E2-A14A-AD94-77EED12EDF96}" type="slidenum">
              <a:rPr lang="en-US" altLang="en-US" sz="1200" smtClean="0">
                <a:latin typeface="Times New Roman" panose="02020603050405020304" pitchFamily="18" charset="0"/>
              </a:rPr>
              <a:pPr/>
              <a:t>35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0C4FF560-9E40-2B47-BA8D-10F9B572B8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7D02B3B9-D4C2-A240-B0AE-022390CA13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54222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>
            <a:extLst>
              <a:ext uri="{FF2B5EF4-FFF2-40B4-BE49-F238E27FC236}">
                <a16:creationId xmlns:a16="http://schemas.microsoft.com/office/drawing/2014/main" id="{D026376D-CD50-3342-9BE4-7D30F354E0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D6D5E516-59DB-CB45-96AE-957E3F1F3B6A}" type="slidenum">
              <a:rPr lang="en-US" altLang="en-US" sz="1200" smtClean="0">
                <a:latin typeface="Times New Roman" panose="02020603050405020304" pitchFamily="18" charset="0"/>
              </a:rPr>
              <a:pPr/>
              <a:t>36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BE649AD6-9CAD-E745-B1A5-8C6A27CA27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7605F01A-20C2-9743-B946-BAB1E12093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76105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>
            <a:extLst>
              <a:ext uri="{FF2B5EF4-FFF2-40B4-BE49-F238E27FC236}">
                <a16:creationId xmlns:a16="http://schemas.microsoft.com/office/drawing/2014/main" id="{C3907826-195A-DA44-879D-CC9389DAABC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Methods of Searching BioCyc</a:t>
            </a:r>
          </a:p>
        </p:txBody>
      </p:sp>
      <p:sp>
        <p:nvSpPr>
          <p:cNvPr id="83970" name="Rectangle 6">
            <a:extLst>
              <a:ext uri="{FF2B5EF4-FFF2-40B4-BE49-F238E27FC236}">
                <a16:creationId xmlns:a16="http://schemas.microsoft.com/office/drawing/2014/main" id="{03F103BA-E049-3940-89E1-2C146FF2390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SRI International - The BioCyc Collection of Pathway/Genome Databases Workshop, ASM General Meeting, New Orleans May 2011</a:t>
            </a:r>
          </a:p>
        </p:txBody>
      </p:sp>
      <p:sp>
        <p:nvSpPr>
          <p:cNvPr id="83971" name="Rectangle 7">
            <a:extLst>
              <a:ext uri="{FF2B5EF4-FFF2-40B4-BE49-F238E27FC236}">
                <a16:creationId xmlns:a16="http://schemas.microsoft.com/office/drawing/2014/main" id="{2F86309A-1A9B-D74F-8EEB-CA8AA181D0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D4634862-754F-6542-AF25-BA0AD3BDF924}" type="slidenum">
              <a:rPr lang="en-US" altLang="en-US" sz="1300" smtClean="0">
                <a:latin typeface="Times New Roman" panose="02020603050405020304" pitchFamily="18" charset="0"/>
              </a:rPr>
              <a:pPr/>
              <a:t>37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83972" name="Rectangle 2">
            <a:extLst>
              <a:ext uri="{FF2B5EF4-FFF2-40B4-BE49-F238E27FC236}">
                <a16:creationId xmlns:a16="http://schemas.microsoft.com/office/drawing/2014/main" id="{9A09C779-FAF8-C94D-8D51-58DA8817CA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3" name="Rectangle 3">
            <a:extLst>
              <a:ext uri="{FF2B5EF4-FFF2-40B4-BE49-F238E27FC236}">
                <a16:creationId xmlns:a16="http://schemas.microsoft.com/office/drawing/2014/main" id="{76381325-8E91-AA43-BBDB-321A8721F9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140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>
            <a:extLst>
              <a:ext uri="{FF2B5EF4-FFF2-40B4-BE49-F238E27FC236}">
                <a16:creationId xmlns:a16="http://schemas.microsoft.com/office/drawing/2014/main" id="{B43C5A4D-4589-804D-8BD7-2EC6F983BE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6DCB1E6E-89F4-EE4C-9691-01C12531EEEF}" type="slidenum">
              <a:rPr lang="en-US" altLang="en-US" sz="1300" smtClean="0">
                <a:latin typeface="Times New Roman" panose="02020603050405020304" pitchFamily="18" charset="0"/>
              </a:rPr>
              <a:pPr/>
              <a:t>41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id="{BBA53FC8-3233-0243-A20A-3143B1217C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92150"/>
            <a:ext cx="6072187" cy="3416300"/>
          </a:xfrm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2968C4A1-3651-F24F-8082-8D5DF96645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996298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>
            <a:extLst>
              <a:ext uri="{FF2B5EF4-FFF2-40B4-BE49-F238E27FC236}">
                <a16:creationId xmlns:a16="http://schemas.microsoft.com/office/drawing/2014/main" id="{34EEB933-1E4A-044E-9067-4F5387EEDF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8" name="Notes Placeholder 2">
            <a:extLst>
              <a:ext uri="{FF2B5EF4-FFF2-40B4-BE49-F238E27FC236}">
                <a16:creationId xmlns:a16="http://schemas.microsoft.com/office/drawing/2014/main" id="{E7F03C0C-0570-824B-95D0-6A8B1DFC2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91139" name="Header Placeholder 3">
            <a:extLst>
              <a:ext uri="{FF2B5EF4-FFF2-40B4-BE49-F238E27FC236}">
                <a16:creationId xmlns:a16="http://schemas.microsoft.com/office/drawing/2014/main" id="{F63C364C-76A4-4444-8AB2-F39DBE4F9F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Methods of Searching BioCyc</a:t>
            </a:r>
          </a:p>
        </p:txBody>
      </p:sp>
      <p:sp>
        <p:nvSpPr>
          <p:cNvPr id="91140" name="Footer Placeholder 4">
            <a:extLst>
              <a:ext uri="{FF2B5EF4-FFF2-40B4-BE49-F238E27FC236}">
                <a16:creationId xmlns:a16="http://schemas.microsoft.com/office/drawing/2014/main" id="{F4356554-35A1-424B-B603-03D6614621B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SRI International - The BioCyc Collection of Pathway/Genome Databases Workshop, ASM General Meeting, New Orleans May 2011</a:t>
            </a:r>
          </a:p>
        </p:txBody>
      </p:sp>
      <p:sp>
        <p:nvSpPr>
          <p:cNvPr id="91141" name="Slide Number Placeholder 5">
            <a:extLst>
              <a:ext uri="{FF2B5EF4-FFF2-40B4-BE49-F238E27FC236}">
                <a16:creationId xmlns:a16="http://schemas.microsoft.com/office/drawing/2014/main" id="{E974CD01-6ECB-914E-98CA-543C56174B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377B7F92-2C96-1845-8741-988A3378D9EF}" type="slidenum">
              <a:rPr lang="en-US" altLang="en-US" sz="1300" smtClean="0">
                <a:latin typeface="Times New Roman" panose="02020603050405020304" pitchFamily="18" charset="0"/>
              </a:rPr>
              <a:pPr/>
              <a:t>42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5483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Image Placeholder 1">
            <a:extLst>
              <a:ext uri="{FF2B5EF4-FFF2-40B4-BE49-F238E27FC236}">
                <a16:creationId xmlns:a16="http://schemas.microsoft.com/office/drawing/2014/main" id="{204A7FE4-202C-3241-8F92-6E609E3F90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6" name="Notes Placeholder 2">
            <a:extLst>
              <a:ext uri="{FF2B5EF4-FFF2-40B4-BE49-F238E27FC236}">
                <a16:creationId xmlns:a16="http://schemas.microsoft.com/office/drawing/2014/main" id="{97205045-D43B-B74E-9382-140C4AC1B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93187" name="Header Placeholder 3">
            <a:extLst>
              <a:ext uri="{FF2B5EF4-FFF2-40B4-BE49-F238E27FC236}">
                <a16:creationId xmlns:a16="http://schemas.microsoft.com/office/drawing/2014/main" id="{BF51511F-D878-6149-9873-28A25BADE1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Methods of Searching BioCyc</a:t>
            </a:r>
          </a:p>
        </p:txBody>
      </p:sp>
      <p:sp>
        <p:nvSpPr>
          <p:cNvPr id="93188" name="Footer Placeholder 4">
            <a:extLst>
              <a:ext uri="{FF2B5EF4-FFF2-40B4-BE49-F238E27FC236}">
                <a16:creationId xmlns:a16="http://schemas.microsoft.com/office/drawing/2014/main" id="{F7373B14-734D-014C-9B5A-50162D3AB59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SRI International - The BioCyc Collection of Pathway/Genome Databases Workshop, ASM General Meeting, New Orleans May 2011</a:t>
            </a:r>
          </a:p>
        </p:txBody>
      </p:sp>
      <p:sp>
        <p:nvSpPr>
          <p:cNvPr id="93189" name="Slide Number Placeholder 5">
            <a:extLst>
              <a:ext uri="{FF2B5EF4-FFF2-40B4-BE49-F238E27FC236}">
                <a16:creationId xmlns:a16="http://schemas.microsoft.com/office/drawing/2014/main" id="{AB971D9F-92A1-9749-833A-264DF06587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C5B8DF9B-C4C4-C449-96FC-D390BF8CA54A}" type="slidenum">
              <a:rPr lang="en-US" altLang="en-US" sz="1300" smtClean="0">
                <a:latin typeface="Times New Roman" panose="02020603050405020304" pitchFamily="18" charset="0"/>
              </a:rPr>
              <a:pPr/>
              <a:t>43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34711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>
            <a:extLst>
              <a:ext uri="{FF2B5EF4-FFF2-40B4-BE49-F238E27FC236}">
                <a16:creationId xmlns:a16="http://schemas.microsoft.com/office/drawing/2014/main" id="{BE4457C7-1396-8344-AB41-DC2E5441D0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319114BB-4F37-B44E-87A9-9BDBFB17DE60}" type="slidenum">
              <a:rPr lang="en-US" altLang="en-US" sz="1300" smtClean="0">
                <a:latin typeface="Times New Roman" panose="02020603050405020304" pitchFamily="18" charset="0"/>
              </a:rPr>
              <a:pPr/>
              <a:t>46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834425FF-4816-5C46-BF06-F666106506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92150"/>
            <a:ext cx="6072187" cy="3416300"/>
          </a:xfrm>
          <a:ln/>
        </p:spPr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33FCFEA6-6F14-4C4F-AD44-321C5D07A0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635222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>
            <a:extLst>
              <a:ext uri="{FF2B5EF4-FFF2-40B4-BE49-F238E27FC236}">
                <a16:creationId xmlns:a16="http://schemas.microsoft.com/office/drawing/2014/main" id="{9BD0FB57-9927-064A-B5C7-DC04C9FDEF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0" name="Notes Placeholder 2">
            <a:extLst>
              <a:ext uri="{FF2B5EF4-FFF2-40B4-BE49-F238E27FC236}">
                <a16:creationId xmlns:a16="http://schemas.microsoft.com/office/drawing/2014/main" id="{2FD561DC-83FF-2C46-AE5F-EE50AD0D7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99331" name="Slide Number Placeholder 3">
            <a:extLst>
              <a:ext uri="{FF2B5EF4-FFF2-40B4-BE49-F238E27FC236}">
                <a16:creationId xmlns:a16="http://schemas.microsoft.com/office/drawing/2014/main" id="{57117665-BA9A-2E4A-A871-21F799B8C1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8149CF95-C269-274B-84AF-19652B153954}" type="slidenum">
              <a:rPr lang="en-US" altLang="en-US" sz="1200" smtClean="0">
                <a:latin typeface="Times New Roman" panose="02020603050405020304" pitchFamily="18" charset="0"/>
              </a:rPr>
              <a:pPr/>
              <a:t>47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901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>
            <a:extLst>
              <a:ext uri="{FF2B5EF4-FFF2-40B4-BE49-F238E27FC236}">
                <a16:creationId xmlns:a16="http://schemas.microsoft.com/office/drawing/2014/main" id="{7A9787DE-F8AB-5644-87AC-75FC64D508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4F4CC738-088E-344B-9E4F-ABF39E38D7E4}" type="slidenum">
              <a:rPr lang="en-US" altLang="en-US" sz="1200" smtClean="0">
                <a:latin typeface="Times New Roman" panose="02020603050405020304" pitchFamily="18" charset="0"/>
              </a:rPr>
              <a:pPr/>
              <a:t>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6DBB1CD9-B3D7-AC40-83E4-A8AAA9E123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D1029C53-E49D-7A4F-A36E-080CDFA992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30811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>
            <a:extLst>
              <a:ext uri="{FF2B5EF4-FFF2-40B4-BE49-F238E27FC236}">
                <a16:creationId xmlns:a16="http://schemas.microsoft.com/office/drawing/2014/main" id="{FF835627-CAD7-FF42-8847-A88BD362E6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2" name="Notes Placeholder 2">
            <a:extLst>
              <a:ext uri="{FF2B5EF4-FFF2-40B4-BE49-F238E27FC236}">
                <a16:creationId xmlns:a16="http://schemas.microsoft.com/office/drawing/2014/main" id="{C41BD896-65B0-B946-8D94-A0A2F4C662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02403" name="Header Placeholder 3">
            <a:extLst>
              <a:ext uri="{FF2B5EF4-FFF2-40B4-BE49-F238E27FC236}">
                <a16:creationId xmlns:a16="http://schemas.microsoft.com/office/drawing/2014/main" id="{7AA1AD64-2AAD-9244-B7DE-BF6D5E350E3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Methods of Searching BioCyc</a:t>
            </a:r>
          </a:p>
        </p:txBody>
      </p:sp>
      <p:sp>
        <p:nvSpPr>
          <p:cNvPr id="102404" name="Footer Placeholder 4">
            <a:extLst>
              <a:ext uri="{FF2B5EF4-FFF2-40B4-BE49-F238E27FC236}">
                <a16:creationId xmlns:a16="http://schemas.microsoft.com/office/drawing/2014/main" id="{11E753E1-DED2-494E-B5DA-C5FC067E3B7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SRI International - The BioCyc Collection of Pathway/Genome Databases Workshop, ASM General Meeting, New Orleans May 2011</a:t>
            </a:r>
          </a:p>
        </p:txBody>
      </p:sp>
      <p:sp>
        <p:nvSpPr>
          <p:cNvPr id="102405" name="Slide Number Placeholder 5">
            <a:extLst>
              <a:ext uri="{FF2B5EF4-FFF2-40B4-BE49-F238E27FC236}">
                <a16:creationId xmlns:a16="http://schemas.microsoft.com/office/drawing/2014/main" id="{522D4946-83BA-3344-A508-F3C9845FD3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964A8EBA-5269-1F47-AD97-2E35EEF121A2}" type="slidenum">
              <a:rPr lang="en-US" altLang="en-US" sz="1300" smtClean="0">
                <a:latin typeface="Times New Roman" panose="02020603050405020304" pitchFamily="18" charset="0"/>
              </a:rPr>
              <a:pPr/>
              <a:t>49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54858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lide Image Placeholder 1">
            <a:extLst>
              <a:ext uri="{FF2B5EF4-FFF2-40B4-BE49-F238E27FC236}">
                <a16:creationId xmlns:a16="http://schemas.microsoft.com/office/drawing/2014/main" id="{ADEA9A48-99BC-5245-AA12-6E764A2DEE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0" name="Notes Placeholder 2">
            <a:extLst>
              <a:ext uri="{FF2B5EF4-FFF2-40B4-BE49-F238E27FC236}">
                <a16:creationId xmlns:a16="http://schemas.microsoft.com/office/drawing/2014/main" id="{9D41E53E-6B87-724B-A90E-3235198EC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04451" name="Header Placeholder 3">
            <a:extLst>
              <a:ext uri="{FF2B5EF4-FFF2-40B4-BE49-F238E27FC236}">
                <a16:creationId xmlns:a16="http://schemas.microsoft.com/office/drawing/2014/main" id="{91F89A00-A0B9-804E-A356-F45AC46130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Methods of Searching BioCyc</a:t>
            </a:r>
          </a:p>
        </p:txBody>
      </p:sp>
      <p:sp>
        <p:nvSpPr>
          <p:cNvPr id="104452" name="Footer Placeholder 4">
            <a:extLst>
              <a:ext uri="{FF2B5EF4-FFF2-40B4-BE49-F238E27FC236}">
                <a16:creationId xmlns:a16="http://schemas.microsoft.com/office/drawing/2014/main" id="{EADA0A16-C0AD-1E40-9DC3-35FA6961CBA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SRI International - The BioCyc Collection of Pathway/Genome Databases Workshop, ASM General Meeting, New Orleans May 2011</a:t>
            </a:r>
          </a:p>
        </p:txBody>
      </p:sp>
      <p:sp>
        <p:nvSpPr>
          <p:cNvPr id="104453" name="Slide Number Placeholder 5">
            <a:extLst>
              <a:ext uri="{FF2B5EF4-FFF2-40B4-BE49-F238E27FC236}">
                <a16:creationId xmlns:a16="http://schemas.microsoft.com/office/drawing/2014/main" id="{DC36B6CE-598E-C143-9602-43D2ABC4CE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78F7B2FF-E104-8B44-A06C-0D36CCD8A0AE}" type="slidenum">
              <a:rPr lang="en-US" altLang="en-US" sz="1300" smtClean="0">
                <a:latin typeface="Times New Roman" panose="02020603050405020304" pitchFamily="18" charset="0"/>
              </a:rPr>
              <a:pPr/>
              <a:t>51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97487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lide Image Placeholder 1">
            <a:extLst>
              <a:ext uri="{FF2B5EF4-FFF2-40B4-BE49-F238E27FC236}">
                <a16:creationId xmlns:a16="http://schemas.microsoft.com/office/drawing/2014/main" id="{3A132569-B923-6644-A561-D698454294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8" name="Notes Placeholder 2">
            <a:extLst>
              <a:ext uri="{FF2B5EF4-FFF2-40B4-BE49-F238E27FC236}">
                <a16:creationId xmlns:a16="http://schemas.microsoft.com/office/drawing/2014/main" id="{96722C52-E549-4148-B7D7-C77DBB2F0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06499" name="Header Placeholder 3">
            <a:extLst>
              <a:ext uri="{FF2B5EF4-FFF2-40B4-BE49-F238E27FC236}">
                <a16:creationId xmlns:a16="http://schemas.microsoft.com/office/drawing/2014/main" id="{A7C86DBB-69DA-C641-B216-9FC1FC5D7F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Methods of Searching BioCyc</a:t>
            </a:r>
          </a:p>
        </p:txBody>
      </p:sp>
      <p:sp>
        <p:nvSpPr>
          <p:cNvPr id="106500" name="Footer Placeholder 4">
            <a:extLst>
              <a:ext uri="{FF2B5EF4-FFF2-40B4-BE49-F238E27FC236}">
                <a16:creationId xmlns:a16="http://schemas.microsoft.com/office/drawing/2014/main" id="{25284456-7949-1940-9E5E-2E224134E45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SRI International - The BioCyc Collection of Pathway/Genome Databases Workshop, ASM General Meeting, New Orleans May 2011</a:t>
            </a:r>
          </a:p>
        </p:txBody>
      </p:sp>
      <p:sp>
        <p:nvSpPr>
          <p:cNvPr id="106501" name="Slide Number Placeholder 5">
            <a:extLst>
              <a:ext uri="{FF2B5EF4-FFF2-40B4-BE49-F238E27FC236}">
                <a16:creationId xmlns:a16="http://schemas.microsoft.com/office/drawing/2014/main" id="{45B910FF-D08F-FC42-9A82-27366F1E30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D985F2ED-7556-C34F-B2E5-70581C8F7320}" type="slidenum">
              <a:rPr lang="en-US" altLang="en-US" sz="1300" smtClean="0">
                <a:latin typeface="Times New Roman" panose="02020603050405020304" pitchFamily="18" charset="0"/>
              </a:rPr>
              <a:pPr/>
              <a:t>52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72426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>
            <a:extLst>
              <a:ext uri="{FF2B5EF4-FFF2-40B4-BE49-F238E27FC236}">
                <a16:creationId xmlns:a16="http://schemas.microsoft.com/office/drawing/2014/main" id="{E9F19E39-B2F6-F945-965A-0090B9F153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Notes Placeholder 2">
            <a:extLst>
              <a:ext uri="{FF2B5EF4-FFF2-40B4-BE49-F238E27FC236}">
                <a16:creationId xmlns:a16="http://schemas.microsoft.com/office/drawing/2014/main" id="{6277851E-48A2-AE44-94A3-7821A0960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08547" name="Header Placeholder 3">
            <a:extLst>
              <a:ext uri="{FF2B5EF4-FFF2-40B4-BE49-F238E27FC236}">
                <a16:creationId xmlns:a16="http://schemas.microsoft.com/office/drawing/2014/main" id="{8BD39F27-FF17-2547-9015-4679C4C0F8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Methods of Searching BioCyc</a:t>
            </a:r>
          </a:p>
        </p:txBody>
      </p:sp>
      <p:sp>
        <p:nvSpPr>
          <p:cNvPr id="108548" name="Footer Placeholder 4">
            <a:extLst>
              <a:ext uri="{FF2B5EF4-FFF2-40B4-BE49-F238E27FC236}">
                <a16:creationId xmlns:a16="http://schemas.microsoft.com/office/drawing/2014/main" id="{7B6D3977-7778-B341-9D7B-CE1C1EE955A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SRI International - The BioCyc Collection of Pathway/Genome Databases Workshop, ASM General Meeting, New Orleans May 2011</a:t>
            </a:r>
          </a:p>
        </p:txBody>
      </p:sp>
      <p:sp>
        <p:nvSpPr>
          <p:cNvPr id="108549" name="Slide Number Placeholder 5">
            <a:extLst>
              <a:ext uri="{FF2B5EF4-FFF2-40B4-BE49-F238E27FC236}">
                <a16:creationId xmlns:a16="http://schemas.microsoft.com/office/drawing/2014/main" id="{39750F84-C4A1-344E-B7CF-E2A8DE3AD1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FE504AE4-9B98-4B49-9756-93CE6AFF66DE}" type="slidenum">
              <a:rPr lang="en-US" altLang="en-US" sz="1300" smtClean="0">
                <a:latin typeface="Times New Roman" panose="02020603050405020304" pitchFamily="18" charset="0"/>
              </a:rPr>
              <a:pPr/>
              <a:t>53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9554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lide Image Placeholder 1">
            <a:extLst>
              <a:ext uri="{FF2B5EF4-FFF2-40B4-BE49-F238E27FC236}">
                <a16:creationId xmlns:a16="http://schemas.microsoft.com/office/drawing/2014/main" id="{37E2F2C5-DE2E-8745-999E-3F604029FB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4" name="Notes Placeholder 2">
            <a:extLst>
              <a:ext uri="{FF2B5EF4-FFF2-40B4-BE49-F238E27FC236}">
                <a16:creationId xmlns:a16="http://schemas.microsoft.com/office/drawing/2014/main" id="{7602065B-A2D0-524F-A1A2-146DDBF55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15715" name="Header Placeholder 3">
            <a:extLst>
              <a:ext uri="{FF2B5EF4-FFF2-40B4-BE49-F238E27FC236}">
                <a16:creationId xmlns:a16="http://schemas.microsoft.com/office/drawing/2014/main" id="{A040E773-1F21-5240-BB93-998BC853FF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Methods of Searching BioCyc</a:t>
            </a:r>
          </a:p>
        </p:txBody>
      </p:sp>
      <p:sp>
        <p:nvSpPr>
          <p:cNvPr id="115716" name="Footer Placeholder 4">
            <a:extLst>
              <a:ext uri="{FF2B5EF4-FFF2-40B4-BE49-F238E27FC236}">
                <a16:creationId xmlns:a16="http://schemas.microsoft.com/office/drawing/2014/main" id="{BAA4FC73-A466-4F4B-A654-FFF44B8BF66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SRI International - The BioCyc Collection of Pathway/Genome Databases Workshop, ASM General Meeting, New Orleans May 2011</a:t>
            </a:r>
          </a:p>
        </p:txBody>
      </p:sp>
      <p:sp>
        <p:nvSpPr>
          <p:cNvPr id="115717" name="Slide Number Placeholder 5">
            <a:extLst>
              <a:ext uri="{FF2B5EF4-FFF2-40B4-BE49-F238E27FC236}">
                <a16:creationId xmlns:a16="http://schemas.microsoft.com/office/drawing/2014/main" id="{42B25967-0454-BA44-88A4-DBD740BF7F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2957A4BB-BDF9-8B4F-B020-7720D8F8EBC4}" type="slidenum">
              <a:rPr lang="en-US" altLang="en-US" sz="1300" smtClean="0">
                <a:latin typeface="Times New Roman" panose="02020603050405020304" pitchFamily="18" charset="0"/>
              </a:rPr>
              <a:pPr/>
              <a:t>59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35903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Slide Image Placeholder 1">
            <a:extLst>
              <a:ext uri="{FF2B5EF4-FFF2-40B4-BE49-F238E27FC236}">
                <a16:creationId xmlns:a16="http://schemas.microsoft.com/office/drawing/2014/main" id="{517B117F-DA6E-BB47-A4EC-A619F81C02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2" name="Notes Placeholder 2">
            <a:extLst>
              <a:ext uri="{FF2B5EF4-FFF2-40B4-BE49-F238E27FC236}">
                <a16:creationId xmlns:a16="http://schemas.microsoft.com/office/drawing/2014/main" id="{0D8E7DA6-CC1A-1848-8B37-6BAFF3D17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17763" name="Header Placeholder 3">
            <a:extLst>
              <a:ext uri="{FF2B5EF4-FFF2-40B4-BE49-F238E27FC236}">
                <a16:creationId xmlns:a16="http://schemas.microsoft.com/office/drawing/2014/main" id="{2389F3BA-253F-9145-90E7-A96F34C2CD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Methods of Searching BioCyc</a:t>
            </a:r>
          </a:p>
        </p:txBody>
      </p:sp>
      <p:sp>
        <p:nvSpPr>
          <p:cNvPr id="117764" name="Footer Placeholder 4">
            <a:extLst>
              <a:ext uri="{FF2B5EF4-FFF2-40B4-BE49-F238E27FC236}">
                <a16:creationId xmlns:a16="http://schemas.microsoft.com/office/drawing/2014/main" id="{09148265-F5FF-1B4E-B256-A868FDE3EFF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SRI International - The BioCyc Collection of Pathway/Genome Databases Workshop, ASM General Meeting, New Orleans May 2011</a:t>
            </a:r>
          </a:p>
        </p:txBody>
      </p:sp>
      <p:sp>
        <p:nvSpPr>
          <p:cNvPr id="117765" name="Slide Number Placeholder 5">
            <a:extLst>
              <a:ext uri="{FF2B5EF4-FFF2-40B4-BE49-F238E27FC236}">
                <a16:creationId xmlns:a16="http://schemas.microsoft.com/office/drawing/2014/main" id="{9FA05C34-486B-7A4E-A7EE-C40D3DF06F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93891017-54A0-BE41-A4BD-76FDA325DF23}" type="slidenum">
              <a:rPr lang="en-US" altLang="en-US" sz="1300" smtClean="0">
                <a:latin typeface="Times New Roman" panose="02020603050405020304" pitchFamily="18" charset="0"/>
              </a:rPr>
              <a:pPr/>
              <a:t>60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46962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Slide Image Placeholder 1">
            <a:extLst>
              <a:ext uri="{FF2B5EF4-FFF2-40B4-BE49-F238E27FC236}">
                <a16:creationId xmlns:a16="http://schemas.microsoft.com/office/drawing/2014/main" id="{C57382B4-4736-D048-87B2-5A7EDE8555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0" name="Notes Placeholder 2">
            <a:extLst>
              <a:ext uri="{FF2B5EF4-FFF2-40B4-BE49-F238E27FC236}">
                <a16:creationId xmlns:a16="http://schemas.microsoft.com/office/drawing/2014/main" id="{AFAB2F28-DEE8-054C-B462-A2AE087F9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Select an organism specific PGDB, go to Search Pathways, and click on the list All button to generate a list of the pathways. Point out the different List All buttons available.</a:t>
            </a:r>
          </a:p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Compound searches: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Example 1: select MetaCyc. Search Compound, expand the chemical formula filter, and type Cl2F. Could take a while though.</a:t>
            </a:r>
          </a:p>
        </p:txBody>
      </p:sp>
      <p:sp>
        <p:nvSpPr>
          <p:cNvPr id="119811" name="Header Placeholder 3">
            <a:extLst>
              <a:ext uri="{FF2B5EF4-FFF2-40B4-BE49-F238E27FC236}">
                <a16:creationId xmlns:a16="http://schemas.microsoft.com/office/drawing/2014/main" id="{38EF7C29-B37C-7940-A2BB-EA76BD70B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Methods of Searching BioCyc</a:t>
            </a:r>
          </a:p>
        </p:txBody>
      </p:sp>
      <p:sp>
        <p:nvSpPr>
          <p:cNvPr id="119812" name="Footer Placeholder 4">
            <a:extLst>
              <a:ext uri="{FF2B5EF4-FFF2-40B4-BE49-F238E27FC236}">
                <a16:creationId xmlns:a16="http://schemas.microsoft.com/office/drawing/2014/main" id="{7976BEB0-71F9-314A-A995-861FF96093C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SRI International - The BioCyc Collection of Pathway/Genome Databases Workshop, ASM General Meeting, New Orleans May 2011</a:t>
            </a:r>
          </a:p>
        </p:txBody>
      </p:sp>
      <p:sp>
        <p:nvSpPr>
          <p:cNvPr id="119813" name="Slide Number Placeholder 5">
            <a:extLst>
              <a:ext uri="{FF2B5EF4-FFF2-40B4-BE49-F238E27FC236}">
                <a16:creationId xmlns:a16="http://schemas.microsoft.com/office/drawing/2014/main" id="{7B465731-A259-B749-8CBF-656EEA606B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EF754AC9-9C98-254B-B8DB-3C3AE52D6A92}" type="slidenum">
              <a:rPr lang="en-US" altLang="en-US" sz="1300" smtClean="0">
                <a:latin typeface="Times New Roman" panose="02020603050405020304" pitchFamily="18" charset="0"/>
              </a:rPr>
              <a:pPr/>
              <a:t>61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06521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Slide Image Placeholder 1">
            <a:extLst>
              <a:ext uri="{FF2B5EF4-FFF2-40B4-BE49-F238E27FC236}">
                <a16:creationId xmlns:a16="http://schemas.microsoft.com/office/drawing/2014/main" id="{3369FE0D-6A87-1B4D-A2B2-6524DE1318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8" name="Notes Placeholder 2">
            <a:extLst>
              <a:ext uri="{FF2B5EF4-FFF2-40B4-BE49-F238E27FC236}">
                <a16:creationId xmlns:a16="http://schemas.microsoft.com/office/drawing/2014/main" id="{EA82A05E-99B9-2D44-93BB-7E8F24D81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For a quick and simple live example, you can: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Select EcoCyc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Search for proteins with pI between 5 and 6 (211 results).</a:t>
            </a:r>
          </a:p>
        </p:txBody>
      </p:sp>
      <p:sp>
        <p:nvSpPr>
          <p:cNvPr id="121859" name="Header Placeholder 3">
            <a:extLst>
              <a:ext uri="{FF2B5EF4-FFF2-40B4-BE49-F238E27FC236}">
                <a16:creationId xmlns:a16="http://schemas.microsoft.com/office/drawing/2014/main" id="{2A7B6A6C-6025-D34A-83A6-77CF8307185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Methods of Searching BioCyc</a:t>
            </a:r>
          </a:p>
        </p:txBody>
      </p:sp>
      <p:sp>
        <p:nvSpPr>
          <p:cNvPr id="121860" name="Footer Placeholder 4">
            <a:extLst>
              <a:ext uri="{FF2B5EF4-FFF2-40B4-BE49-F238E27FC236}">
                <a16:creationId xmlns:a16="http://schemas.microsoft.com/office/drawing/2014/main" id="{93384256-D3E6-5B4B-A8F3-DD0B734C9CB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SRI International - The BioCyc Collection of Pathway/Genome Databases Workshop, ASM General Meeting, New Orleans May 2011</a:t>
            </a:r>
          </a:p>
        </p:txBody>
      </p:sp>
      <p:sp>
        <p:nvSpPr>
          <p:cNvPr id="121861" name="Slide Number Placeholder 5">
            <a:extLst>
              <a:ext uri="{FF2B5EF4-FFF2-40B4-BE49-F238E27FC236}">
                <a16:creationId xmlns:a16="http://schemas.microsoft.com/office/drawing/2014/main" id="{89813EE4-502C-9644-9077-00F9D1910C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086D53A5-167E-7C41-9AF8-30B5C13A9951}" type="slidenum">
              <a:rPr lang="en-US" altLang="en-US" sz="1300" smtClean="0">
                <a:latin typeface="Times New Roman" panose="02020603050405020304" pitchFamily="18" charset="0"/>
              </a:rPr>
              <a:pPr/>
              <a:t>62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78434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Slide Image Placeholder 1">
            <a:extLst>
              <a:ext uri="{FF2B5EF4-FFF2-40B4-BE49-F238E27FC236}">
                <a16:creationId xmlns:a16="http://schemas.microsoft.com/office/drawing/2014/main" id="{E59F9585-1899-D54B-9B06-9CC68612EC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0" name="Notes Placeholder 2">
            <a:extLst>
              <a:ext uri="{FF2B5EF4-FFF2-40B4-BE49-F238E27FC236}">
                <a16:creationId xmlns:a16="http://schemas.microsoft.com/office/drawing/2014/main" id="{D3CE7F88-EC7D-D74E-B562-3CAEE8188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Search examples:</a:t>
            </a:r>
          </a:p>
          <a:p>
            <a:pPr lvl="1"/>
            <a:r>
              <a:rPr lang="en-US" altLang="en-US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Fields:</a:t>
            </a:r>
          </a:p>
          <a:p>
            <a:pPr lvl="1"/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Yanofsky, leave fields as the default</a:t>
            </a:r>
          </a:p>
          <a:p>
            <a:pPr lvl="1"/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Yanofsky, change fields to author only.</a:t>
            </a:r>
          </a:p>
          <a:p>
            <a:pPr lvl="1"/>
            <a:endParaRPr lang="en-US" altLang="en-US" b="1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lvl="1"/>
            <a:r>
              <a:rPr lang="en-US" altLang="en-US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Combination of words: (change fields back to abstract/body/title)</a:t>
            </a:r>
          </a:p>
          <a:p>
            <a:pPr lvl="1"/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tryptophan yanofsky   --  keyword: 467 matches in 264 documents</a:t>
            </a:r>
          </a:p>
          <a:p>
            <a:pPr lvl="1"/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tryptophan,yanofsky   --  keyword: 30166 matches in 6396 documents</a:t>
            </a:r>
          </a:p>
          <a:p>
            <a:pPr lvl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lvl="1"/>
            <a:r>
              <a:rPr lang="en-US" altLang="en-US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Omitting words:</a:t>
            </a:r>
          </a:p>
          <a:p>
            <a:pPr lvl="1"/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attenuation: 4173 matches in 1376 documents</a:t>
            </a:r>
          </a:p>
          <a:p>
            <a:pPr lvl="1"/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Attenuation –tryptophan: 3929 matches in 1337 documents</a:t>
            </a:r>
          </a:p>
          <a:p>
            <a:pPr lvl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lvl="1"/>
            <a:r>
              <a:rPr lang="en-US" altLang="en-US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 Phrases</a:t>
            </a:r>
          </a:p>
          <a:p>
            <a:pPr lvl="1"/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"attenuation control" : 455 matches in 171 documents</a:t>
            </a:r>
          </a:p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30051" name="Header Placeholder 3">
            <a:extLst>
              <a:ext uri="{FF2B5EF4-FFF2-40B4-BE49-F238E27FC236}">
                <a16:creationId xmlns:a16="http://schemas.microsoft.com/office/drawing/2014/main" id="{058FF408-4FD0-C847-B79B-E0428796B5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Methods of Searching BioCyc</a:t>
            </a:r>
          </a:p>
        </p:txBody>
      </p:sp>
      <p:sp>
        <p:nvSpPr>
          <p:cNvPr id="130052" name="Footer Placeholder 4">
            <a:extLst>
              <a:ext uri="{FF2B5EF4-FFF2-40B4-BE49-F238E27FC236}">
                <a16:creationId xmlns:a16="http://schemas.microsoft.com/office/drawing/2014/main" id="{300DEA24-B787-1349-9AA8-5BB0D1FFF5F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SRI International - The BioCyc Collection of Pathway/Genome Databases Workshop, ASM General Meeting, New Orleans May 2011</a:t>
            </a:r>
          </a:p>
        </p:txBody>
      </p:sp>
      <p:sp>
        <p:nvSpPr>
          <p:cNvPr id="130053" name="Slide Number Placeholder 5">
            <a:extLst>
              <a:ext uri="{FF2B5EF4-FFF2-40B4-BE49-F238E27FC236}">
                <a16:creationId xmlns:a16="http://schemas.microsoft.com/office/drawing/2014/main" id="{CF516594-603E-D14D-8A73-4B0FB87BD0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3CA6F864-DD2E-2B41-AECC-E0FB2D24302C}" type="slidenum">
              <a:rPr lang="en-US" altLang="en-US" sz="1300" smtClean="0">
                <a:latin typeface="Times New Roman" panose="02020603050405020304" pitchFamily="18" charset="0"/>
              </a:rPr>
              <a:pPr/>
              <a:t>70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15543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>
            <a:extLst>
              <a:ext uri="{FF2B5EF4-FFF2-40B4-BE49-F238E27FC236}">
                <a16:creationId xmlns:a16="http://schemas.microsoft.com/office/drawing/2014/main" id="{095DCD7E-D615-7944-90C2-323816B146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96F7BC66-6862-FB46-8861-D5FE38B65722}" type="slidenum">
              <a:rPr lang="en-US" altLang="en-US" sz="1200" smtClean="0">
                <a:latin typeface="Times New Roman" panose="02020603050405020304" pitchFamily="18" charset="0"/>
              </a:rPr>
              <a:pPr/>
              <a:t>71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32098" name="Rectangle 2">
            <a:extLst>
              <a:ext uri="{FF2B5EF4-FFF2-40B4-BE49-F238E27FC236}">
                <a16:creationId xmlns:a16="http://schemas.microsoft.com/office/drawing/2014/main" id="{4210BAC2-2F48-414A-A057-0964C1D648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3BDEEA24-51DE-DE47-A2AE-2F1B35A97E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5978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87D6BF9A-B291-FC43-84F3-E20C32E175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0523984F-3735-EA45-A56B-B8943B4D4E79}" type="slidenum">
              <a:rPr lang="en-US" altLang="en-US" sz="1200" smtClean="0">
                <a:latin typeface="Times New Roman" panose="02020603050405020304" pitchFamily="18" charset="0"/>
              </a:rPr>
              <a:pPr/>
              <a:t>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4B2BF1F7-AC80-AB4A-8AAF-E4DAD16498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87F98A9C-D3BC-4C4A-BB0F-4AE8F61AAD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573996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>
            <a:extLst>
              <a:ext uri="{FF2B5EF4-FFF2-40B4-BE49-F238E27FC236}">
                <a16:creationId xmlns:a16="http://schemas.microsoft.com/office/drawing/2014/main" id="{B98BF96E-C856-3145-B9DE-8EA52C831B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13C8202F-51D6-F04A-8DF7-67FA7ECDE407}" type="slidenum">
              <a:rPr lang="en-US" altLang="en-US" sz="1200" smtClean="0">
                <a:latin typeface="Times New Roman" panose="02020603050405020304" pitchFamily="18" charset="0"/>
              </a:rPr>
              <a:pPr/>
              <a:t>72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34146" name="Rectangle 2">
            <a:extLst>
              <a:ext uri="{FF2B5EF4-FFF2-40B4-BE49-F238E27FC236}">
                <a16:creationId xmlns:a16="http://schemas.microsoft.com/office/drawing/2014/main" id="{424B2272-C7CF-F84B-B089-8BB47F6F6D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467A4F7D-2FBF-4441-84FE-7BC5ABAD5E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401049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>
            <a:extLst>
              <a:ext uri="{FF2B5EF4-FFF2-40B4-BE49-F238E27FC236}">
                <a16:creationId xmlns:a16="http://schemas.microsoft.com/office/drawing/2014/main" id="{B98BF96E-C856-3145-B9DE-8EA52C831B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13C8202F-51D6-F04A-8DF7-67FA7ECDE407}" type="slidenum">
              <a:rPr lang="en-US" altLang="en-US" sz="1200" smtClean="0">
                <a:latin typeface="Times New Roman" panose="02020603050405020304" pitchFamily="18" charset="0"/>
              </a:rPr>
              <a:pPr/>
              <a:t>73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34146" name="Rectangle 2">
            <a:extLst>
              <a:ext uri="{FF2B5EF4-FFF2-40B4-BE49-F238E27FC236}">
                <a16:creationId xmlns:a16="http://schemas.microsoft.com/office/drawing/2014/main" id="{424B2272-C7CF-F84B-B089-8BB47F6F6D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467A4F7D-2FBF-4441-84FE-7BC5ABAD5E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063429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>
            <a:extLst>
              <a:ext uri="{FF2B5EF4-FFF2-40B4-BE49-F238E27FC236}">
                <a16:creationId xmlns:a16="http://schemas.microsoft.com/office/drawing/2014/main" id="{E03C62B0-1CED-D741-9461-91D242031A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A7B9139D-FD00-0744-9B81-A4A5ADD23810}" type="slidenum">
              <a:rPr lang="en-US" altLang="en-US" sz="1200" smtClean="0">
                <a:latin typeface="Times New Roman" panose="02020603050405020304" pitchFamily="18" charset="0"/>
              </a:rPr>
              <a:pPr/>
              <a:t>74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36194" name="Rectangle 2">
            <a:extLst>
              <a:ext uri="{FF2B5EF4-FFF2-40B4-BE49-F238E27FC236}">
                <a16:creationId xmlns:a16="http://schemas.microsoft.com/office/drawing/2014/main" id="{824BEB55-5FF2-E94D-AD60-E33147C96C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F63B2ECC-916A-C44E-9B5F-2D15325A75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546894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>
            <a:extLst>
              <a:ext uri="{FF2B5EF4-FFF2-40B4-BE49-F238E27FC236}">
                <a16:creationId xmlns:a16="http://schemas.microsoft.com/office/drawing/2014/main" id="{E03C62B0-1CED-D741-9461-91D242031A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A7B9139D-FD00-0744-9B81-A4A5ADD23810}" type="slidenum">
              <a:rPr lang="en-US" altLang="en-US" sz="1200" smtClean="0">
                <a:latin typeface="Times New Roman" panose="02020603050405020304" pitchFamily="18" charset="0"/>
              </a:rPr>
              <a:pPr/>
              <a:t>75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36194" name="Rectangle 2">
            <a:extLst>
              <a:ext uri="{FF2B5EF4-FFF2-40B4-BE49-F238E27FC236}">
                <a16:creationId xmlns:a16="http://schemas.microsoft.com/office/drawing/2014/main" id="{824BEB55-5FF2-E94D-AD60-E33147C96C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F63B2ECC-916A-C44E-9B5F-2D15325A75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3871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3672D3BB-2643-614F-8F31-89AC8BC38C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53176637-1BAB-7C48-87CC-23480877DD1F}" type="slidenum">
              <a:rPr lang="en-US" altLang="en-US" sz="1200" smtClean="0">
                <a:latin typeface="Times New Roman" panose="02020603050405020304" pitchFamily="18" charset="0"/>
              </a:rPr>
              <a:pPr/>
              <a:t>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99A58FE6-2C44-8F4B-8464-65DC7DB660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1DC0979A-970B-E54B-B164-7E30B5CD0C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7737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FD56659B-5E4A-C14C-8F1C-C212C0F507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794D7D84-CEB9-CE44-8512-34308530417D}" type="slidenum">
              <a:rPr lang="en-US" altLang="en-US" sz="1200" smtClean="0">
                <a:latin typeface="Times New Roman" panose="02020603050405020304" pitchFamily="18" charset="0"/>
              </a:rPr>
              <a:pPr/>
              <a:t>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5A9FC775-F00C-0544-86BA-44F20184FE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021B4016-DE70-994F-AD97-5E4343C475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3438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0A2D0BF7-5EFA-024E-A6A3-6E58DA34D9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50DBBB14-A993-FA48-8A71-074EDC7002BF}" type="slidenum">
              <a:rPr lang="en-US" altLang="en-US" sz="1200" smtClean="0">
                <a:latin typeface="Times New Roman" panose="02020603050405020304" pitchFamily="18" charset="0"/>
              </a:rPr>
              <a:pPr/>
              <a:t>10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D485C42F-4658-D849-9AB7-71A9C5D702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ECAD68E8-1D3D-1A4D-B0D2-FFDB2E2D5F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2210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13E220EA-CA37-864D-AFE8-1D6A3323A8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4F4380C2-57E3-8E49-83A0-21A86A05AC58}" type="slidenum">
              <a:rPr lang="en-US" altLang="en-US" sz="1200" smtClean="0">
                <a:latin typeface="Times New Roman" panose="02020603050405020304" pitchFamily="18" charset="0"/>
              </a:rPr>
              <a:pPr/>
              <a:t>11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352BEA43-F766-FA45-9998-96A87DDF6B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7D066532-686B-664A-90F0-0D797EAF48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7873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screen">
            <a:lum bright="10000" contrast="20000"/>
          </a:blip>
          <a:srcRect/>
          <a:stretch>
            <a:fillRect/>
          </a:stretch>
        </p:blipFill>
        <p:spPr>
          <a:xfrm>
            <a:off x="-7950" y="293086"/>
            <a:ext cx="4397070" cy="1135622"/>
          </a:xfrm>
          <a:prstGeom prst="rect">
            <a:avLst/>
          </a:prstGeom>
        </p:spPr>
      </p:pic>
      <p:sp>
        <p:nvSpPr>
          <p:cNvPr id="33" name="Title 32"/>
          <p:cNvSpPr>
            <a:spLocks noGrp="1"/>
          </p:cNvSpPr>
          <p:nvPr>
            <p:ph type="title"/>
          </p:nvPr>
        </p:nvSpPr>
        <p:spPr>
          <a:xfrm>
            <a:off x="382588" y="1827417"/>
            <a:ext cx="8229600" cy="85725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 userDrawn="1"/>
        </p:nvSpPr>
        <p:spPr>
          <a:xfrm>
            <a:off x="4513263" y="1"/>
            <a:ext cx="1405466" cy="309562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9" name="Rectangle 38"/>
          <p:cNvSpPr/>
          <p:nvPr userDrawn="1"/>
        </p:nvSpPr>
        <p:spPr>
          <a:xfrm>
            <a:off x="6034089" y="1"/>
            <a:ext cx="3109911" cy="309562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"/>
            <a:ext cx="4387850" cy="307181"/>
          </a:xfrm>
          <a:prstGeom prst="rect">
            <a:avLst/>
          </a:prstGeom>
          <a:solidFill>
            <a:srgbClr val="7171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ri international_wht.ai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1666" y="-82875"/>
            <a:ext cx="2482102" cy="5025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97917" y="311149"/>
            <a:ext cx="3513666" cy="115922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lum bright="10000" contrast="20000"/>
            <a:alphaModFix/>
          </a:blip>
          <a:srcRect l="534"/>
          <a:stretch>
            <a:fillRect/>
          </a:stretch>
        </p:blipFill>
        <p:spPr>
          <a:xfrm>
            <a:off x="0" y="0"/>
            <a:ext cx="4392246" cy="112594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85608" y="2154532"/>
            <a:ext cx="7772400" cy="538076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2400" b="0" cap="none">
                <a:solidFill>
                  <a:srgbClr val="1E56A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4509030" y="0"/>
            <a:ext cx="1405466" cy="305991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034089" y="0"/>
            <a:ext cx="3109911" cy="305991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44577C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44577C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44577C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44577C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44577C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86FE33-7CC4-FA4C-BF26-2AD52AA43E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4509030" y="0"/>
            <a:ext cx="1405466" cy="305991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6034089" y="0"/>
            <a:ext cx="3109911" cy="305991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4379310" cy="305991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44577C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44577C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44577C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44577C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44577C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86FE33-7CC4-FA4C-BF26-2AD52AA43E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4509030" y="0"/>
            <a:ext cx="1405466" cy="305991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034089" y="0"/>
            <a:ext cx="3109911" cy="305991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4379310" cy="305991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2250" y="1200151"/>
            <a:ext cx="4038600" cy="3394472"/>
          </a:xfrm>
        </p:spPr>
        <p:txBody>
          <a:bodyPr>
            <a:normAutofit/>
          </a:bodyPr>
          <a:lstStyle>
            <a:lvl1pPr>
              <a:defRPr sz="1500">
                <a:solidFill>
                  <a:srgbClr val="000000"/>
                </a:solidFill>
              </a:defRPr>
            </a:lvl1pPr>
            <a:lvl2pPr>
              <a:defRPr sz="135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050">
                <a:solidFill>
                  <a:srgbClr val="000000"/>
                </a:solidFill>
              </a:defRPr>
            </a:lvl4pPr>
            <a:lvl5pPr>
              <a:defRPr sz="1050">
                <a:solidFill>
                  <a:srgbClr val="000000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3250" y="1200151"/>
            <a:ext cx="4038600" cy="3394472"/>
          </a:xfrm>
        </p:spPr>
        <p:txBody>
          <a:bodyPr>
            <a:normAutofit/>
          </a:bodyPr>
          <a:lstStyle>
            <a:lvl1pPr>
              <a:defRPr sz="1500">
                <a:solidFill>
                  <a:srgbClr val="000000"/>
                </a:solidFill>
              </a:defRPr>
            </a:lvl1pPr>
            <a:lvl2pPr>
              <a:defRPr sz="135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050">
                <a:solidFill>
                  <a:srgbClr val="000000"/>
                </a:solidFill>
              </a:defRPr>
            </a:lvl4pPr>
            <a:lvl5pPr>
              <a:defRPr sz="1050">
                <a:solidFill>
                  <a:srgbClr val="000000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2D4E545-8550-1F4C-87FE-68D69155DA6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509030" y="0"/>
            <a:ext cx="1405466" cy="305991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034089" y="0"/>
            <a:ext cx="3109911" cy="305991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4379310" cy="305991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88" y="271673"/>
            <a:ext cx="8229600" cy="8572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05E294-9D3F-AF49-9CD2-D723A19B1CE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509030" y="0"/>
            <a:ext cx="1405466" cy="305991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034089" y="0"/>
            <a:ext cx="3109911" cy="305991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4379310" cy="305991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C14899-6511-1B40-B675-C28D8AF1315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509030" y="0"/>
            <a:ext cx="1405466" cy="305991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034089" y="0"/>
            <a:ext cx="3109911" cy="305991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4379310" cy="305991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26867803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82588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2588" y="1077517"/>
            <a:ext cx="8229600" cy="3517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664" y="4914901"/>
            <a:ext cx="795337" cy="228600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tx1"/>
                </a:solidFill>
                <a:latin typeface="Calibri" pitchFamily="-65" charset="0"/>
              </a:defRPr>
            </a:lvl1pPr>
          </a:lstStyle>
          <a:p>
            <a:fld id="{B6B458F9-9C5A-D94F-A853-7378C04DD7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3"/>
          <p:cNvSpPr txBox="1">
            <a:spLocks noGrp="1"/>
          </p:cNvSpPr>
          <p:nvPr userDrawn="1"/>
        </p:nvSpPr>
        <p:spPr>
          <a:xfrm>
            <a:off x="-337910" y="4910847"/>
            <a:ext cx="2143990" cy="267606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 dirty="0">
                <a:solidFill>
                  <a:schemeClr val="tx1">
                    <a:tint val="75000"/>
                  </a:schemeClr>
                </a:solidFill>
                <a:latin typeface="+mn-lt"/>
              </a:rPr>
              <a:t>© 2014 SRI International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7" r:id="rId2"/>
    <p:sldLayoutId id="2147483673" r:id="rId3"/>
    <p:sldLayoutId id="2147483668" r:id="rId4"/>
    <p:sldLayoutId id="2147483669" r:id="rId5"/>
    <p:sldLayoutId id="2147483670" r:id="rId6"/>
    <p:sldLayoutId id="2147483671" r:id="rId7"/>
    <p:sldLayoutId id="2147483677" r:id="rId8"/>
  </p:sldLayoutIdLst>
  <p:hf sldNum="0" hdr="0" dt="0"/>
  <p:txStyles>
    <p:titleStyle>
      <a:lvl1pPr algn="l" defTabSz="342900" rtl="0" fontAlgn="base">
        <a:lnSpc>
          <a:spcPct val="80000"/>
        </a:lnSpc>
        <a:spcBef>
          <a:spcPct val="0"/>
        </a:spcBef>
        <a:spcAft>
          <a:spcPct val="0"/>
        </a:spcAft>
        <a:defRPr sz="27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42900" rtl="0" fontAlgn="base">
        <a:spcBef>
          <a:spcPct val="0"/>
        </a:spcBef>
        <a:spcAft>
          <a:spcPct val="0"/>
        </a:spcAft>
        <a:defRPr sz="2100">
          <a:solidFill>
            <a:srgbClr val="404040"/>
          </a:solidFill>
          <a:latin typeface="Calibri" pitchFamily="-65" charset="0"/>
        </a:defRPr>
      </a:lvl2pPr>
      <a:lvl3pPr algn="l" defTabSz="342900" rtl="0" fontAlgn="base">
        <a:spcBef>
          <a:spcPct val="0"/>
        </a:spcBef>
        <a:spcAft>
          <a:spcPct val="0"/>
        </a:spcAft>
        <a:defRPr sz="2100">
          <a:solidFill>
            <a:srgbClr val="404040"/>
          </a:solidFill>
          <a:latin typeface="Calibri" pitchFamily="-65" charset="0"/>
        </a:defRPr>
      </a:lvl3pPr>
      <a:lvl4pPr algn="l" defTabSz="342900" rtl="0" fontAlgn="base">
        <a:spcBef>
          <a:spcPct val="0"/>
        </a:spcBef>
        <a:spcAft>
          <a:spcPct val="0"/>
        </a:spcAft>
        <a:defRPr sz="2100">
          <a:solidFill>
            <a:srgbClr val="404040"/>
          </a:solidFill>
          <a:latin typeface="Calibri" pitchFamily="-65" charset="0"/>
        </a:defRPr>
      </a:lvl4pPr>
      <a:lvl5pPr algn="l" defTabSz="342900" rtl="0" fontAlgn="base">
        <a:spcBef>
          <a:spcPct val="0"/>
        </a:spcBef>
        <a:spcAft>
          <a:spcPct val="0"/>
        </a:spcAft>
        <a:defRPr sz="2100">
          <a:solidFill>
            <a:srgbClr val="404040"/>
          </a:solidFill>
          <a:latin typeface="Calibri" pitchFamily="-65" charset="0"/>
        </a:defRPr>
      </a:lvl5pPr>
      <a:lvl6pPr marL="342900" algn="l" defTabSz="342900" rtl="0" fontAlgn="base">
        <a:spcBef>
          <a:spcPct val="0"/>
        </a:spcBef>
        <a:spcAft>
          <a:spcPct val="0"/>
        </a:spcAft>
        <a:defRPr sz="2100">
          <a:solidFill>
            <a:srgbClr val="404040"/>
          </a:solidFill>
          <a:latin typeface="Calibri" pitchFamily="-65" charset="0"/>
        </a:defRPr>
      </a:lvl6pPr>
      <a:lvl7pPr marL="685800" algn="l" defTabSz="342900" rtl="0" fontAlgn="base">
        <a:spcBef>
          <a:spcPct val="0"/>
        </a:spcBef>
        <a:spcAft>
          <a:spcPct val="0"/>
        </a:spcAft>
        <a:defRPr sz="2100">
          <a:solidFill>
            <a:srgbClr val="404040"/>
          </a:solidFill>
          <a:latin typeface="Calibri" pitchFamily="-65" charset="0"/>
        </a:defRPr>
      </a:lvl7pPr>
      <a:lvl8pPr marL="1028700" algn="l" defTabSz="342900" rtl="0" fontAlgn="base">
        <a:spcBef>
          <a:spcPct val="0"/>
        </a:spcBef>
        <a:spcAft>
          <a:spcPct val="0"/>
        </a:spcAft>
        <a:defRPr sz="2100">
          <a:solidFill>
            <a:srgbClr val="404040"/>
          </a:solidFill>
          <a:latin typeface="Calibri" pitchFamily="-65" charset="0"/>
        </a:defRPr>
      </a:lvl8pPr>
      <a:lvl9pPr marL="1371600" algn="l" defTabSz="342900" rtl="0" fontAlgn="base">
        <a:spcBef>
          <a:spcPct val="0"/>
        </a:spcBef>
        <a:spcAft>
          <a:spcPct val="0"/>
        </a:spcAft>
        <a:defRPr sz="2100">
          <a:solidFill>
            <a:srgbClr val="404040"/>
          </a:solidFill>
          <a:latin typeface="Calibri" pitchFamily="-65" charset="0"/>
        </a:defRPr>
      </a:lvl9pPr>
    </p:titleStyle>
    <p:bodyStyle>
      <a:lvl1pPr marL="172641" indent="-172641" algn="l" defTabSz="342900" rtl="0" fontAlgn="base">
        <a:spcBef>
          <a:spcPct val="20000"/>
        </a:spcBef>
        <a:spcAft>
          <a:spcPct val="0"/>
        </a:spcAft>
        <a:buClr>
          <a:srgbClr val="E8A333"/>
        </a:buClr>
        <a:buFont typeface="Arial" pitchFamily="-65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1pPr>
      <a:lvl2pPr marL="345281" indent="-172641" algn="l" defTabSz="342900" rtl="0" fontAlgn="base">
        <a:spcBef>
          <a:spcPct val="20000"/>
        </a:spcBef>
        <a:spcAft>
          <a:spcPct val="0"/>
        </a:spcAft>
        <a:buClr>
          <a:srgbClr val="E8A333"/>
        </a:buClr>
        <a:buFont typeface="Arial" pitchFamily="-65" charset="0"/>
        <a:buChar char="–"/>
        <a:defRPr sz="1500" kern="1200">
          <a:solidFill>
            <a:srgbClr val="000000"/>
          </a:solidFill>
          <a:latin typeface="+mn-lt"/>
          <a:ea typeface="ＭＳ Ｐゴシック" pitchFamily="-65" charset="-128"/>
          <a:cs typeface="+mn-cs"/>
        </a:defRPr>
      </a:lvl2pPr>
      <a:lvl3pPr marL="470297" indent="-125016" algn="l" defTabSz="342900" rtl="0" fontAlgn="base">
        <a:spcBef>
          <a:spcPct val="20000"/>
        </a:spcBef>
        <a:spcAft>
          <a:spcPct val="0"/>
        </a:spcAft>
        <a:buClr>
          <a:srgbClr val="E8A333"/>
        </a:buClr>
        <a:buFont typeface="Arial" pitchFamily="-65" charset="0"/>
        <a:buChar char="•"/>
        <a:defRPr sz="1350" kern="1200">
          <a:solidFill>
            <a:srgbClr val="000000"/>
          </a:solidFill>
          <a:latin typeface="+mn-lt"/>
          <a:ea typeface="ＭＳ Ｐゴシック" pitchFamily="-65" charset="-128"/>
          <a:cs typeface="+mn-cs"/>
        </a:defRPr>
      </a:lvl3pPr>
      <a:lvl4pPr marL="598885" indent="-128588" algn="l" defTabSz="342900" rtl="0" fontAlgn="base">
        <a:spcBef>
          <a:spcPct val="20000"/>
        </a:spcBef>
        <a:spcAft>
          <a:spcPct val="0"/>
        </a:spcAft>
        <a:buClr>
          <a:srgbClr val="E8A333"/>
        </a:buClr>
        <a:buFont typeface="Arial" pitchFamily="-65" charset="0"/>
        <a:buChar char="–"/>
        <a:defRPr sz="1200" kern="1200">
          <a:solidFill>
            <a:srgbClr val="000000"/>
          </a:solidFill>
          <a:latin typeface="+mn-lt"/>
          <a:ea typeface="ＭＳ Ｐゴシック" pitchFamily="-65" charset="-128"/>
          <a:cs typeface="+mn-cs"/>
        </a:defRPr>
      </a:lvl4pPr>
      <a:lvl5pPr marL="728663" indent="-129779" algn="l" defTabSz="342900" rtl="0" fontAlgn="base">
        <a:spcBef>
          <a:spcPct val="20000"/>
        </a:spcBef>
        <a:spcAft>
          <a:spcPct val="0"/>
        </a:spcAft>
        <a:buClr>
          <a:srgbClr val="E8A333"/>
        </a:buClr>
        <a:buFont typeface="Arial" pitchFamily="-65" charset="0"/>
        <a:buChar char="»"/>
        <a:defRPr sz="1050" kern="1200">
          <a:solidFill>
            <a:srgbClr val="000000"/>
          </a:solidFill>
          <a:latin typeface="+mn-lt"/>
          <a:ea typeface="ＭＳ Ｐゴシック" pitchFamily="-65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8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/>
        </p:nvSpPr>
        <p:spPr>
          <a:xfrm>
            <a:off x="699396" y="1804738"/>
            <a:ext cx="7745203" cy="978671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 anchor="t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/>
              <a:t>Pathway/Genome Navigator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746863" y="2558432"/>
            <a:ext cx="7650271" cy="1638166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 anchor="t">
            <a:noAutofit/>
          </a:bodyPr>
          <a:lstStyle/>
          <a:p>
            <a:pPr defTabSz="342900" fontAlgn="auto">
              <a:lnSpc>
                <a:spcPts val="1800"/>
              </a:lnSpc>
              <a:spcAft>
                <a:spcPts val="0"/>
              </a:spcAft>
              <a:defRPr/>
            </a:pPr>
            <a:endParaRPr lang="en-US" sz="2100" dirty="0">
              <a:latin typeface="+mj-lt"/>
              <a:ea typeface="+mj-ea"/>
              <a:cs typeface="+mj-cs"/>
            </a:endParaRPr>
          </a:p>
          <a:p>
            <a:pPr defTabSz="342900" fontAlgn="auto">
              <a:lnSpc>
                <a:spcPts val="1800"/>
              </a:lnSpc>
              <a:spcAft>
                <a:spcPts val="0"/>
              </a:spcAft>
              <a:defRPr/>
            </a:pPr>
            <a:endParaRPr lang="en-US" sz="2100" dirty="0">
              <a:latin typeface="+mj-lt"/>
              <a:ea typeface="+mj-ea"/>
              <a:cs typeface="+mj-cs"/>
            </a:endParaRPr>
          </a:p>
          <a:p>
            <a:pPr defTabSz="342900" fontAlgn="auto">
              <a:lnSpc>
                <a:spcPts val="1800"/>
              </a:lnSpc>
              <a:spcAft>
                <a:spcPts val="0"/>
              </a:spcAft>
              <a:defRPr/>
            </a:pPr>
            <a:endParaRPr lang="en-US" sz="2100" dirty="0">
              <a:latin typeface="+mj-lt"/>
              <a:ea typeface="+mj-ea"/>
              <a:cs typeface="+mj-cs"/>
            </a:endParaRPr>
          </a:p>
          <a:p>
            <a:pPr>
              <a:lnSpc>
                <a:spcPts val="1800"/>
              </a:lnSpc>
            </a:pPr>
            <a:r>
              <a:rPr lang="en-US" sz="2100" dirty="0"/>
              <a:t>Peter D. Karp										</a:t>
            </a:r>
            <a:r>
              <a:rPr lang="en-US" sz="2100" dirty="0" err="1"/>
              <a:t>ecocyc.org</a:t>
            </a:r>
            <a:endParaRPr lang="en-US" sz="2100" dirty="0"/>
          </a:p>
          <a:p>
            <a:pPr>
              <a:lnSpc>
                <a:spcPts val="1800"/>
              </a:lnSpc>
            </a:pPr>
            <a:r>
              <a:rPr lang="en-US" sz="2100" dirty="0"/>
              <a:t>SRI International									</a:t>
            </a:r>
            <a:r>
              <a:rPr lang="en-US" sz="2100" dirty="0" err="1"/>
              <a:t>biocyc.org</a:t>
            </a:r>
            <a:endParaRPr lang="en-US" sz="2100" dirty="0"/>
          </a:p>
          <a:p>
            <a:pPr>
              <a:lnSpc>
                <a:spcPts val="1800"/>
              </a:lnSpc>
            </a:pPr>
            <a:r>
              <a:rPr lang="en-US" sz="2100" dirty="0"/>
              <a:t>													</a:t>
            </a:r>
            <a:r>
              <a:rPr lang="en-US" sz="2100" dirty="0" err="1"/>
              <a:t>metacyc.org</a:t>
            </a:r>
            <a:endParaRPr lang="en-US" sz="2100" dirty="0"/>
          </a:p>
          <a:p>
            <a:pPr>
              <a:lnSpc>
                <a:spcPts val="1800"/>
              </a:lnSpc>
            </a:pPr>
            <a:endParaRPr lang="en-US" sz="2100" dirty="0"/>
          </a:p>
          <a:p>
            <a:pPr>
              <a:lnSpc>
                <a:spcPts val="1800"/>
              </a:lnSpc>
            </a:pPr>
            <a:endParaRPr lang="en-US" sz="2100" dirty="0"/>
          </a:p>
          <a:p>
            <a:pPr marL="172641" indent="-172641">
              <a:spcBef>
                <a:spcPct val="20000"/>
              </a:spcBef>
              <a:buClr>
                <a:schemeClr val="accent1"/>
              </a:buClr>
              <a:defRPr/>
            </a:pPr>
            <a:endParaRPr lang="en-US" sz="2100" dirty="0"/>
          </a:p>
          <a:p>
            <a:pPr marL="172641" indent="-172641">
              <a:spcBef>
                <a:spcPct val="20000"/>
              </a:spcBef>
              <a:buClr>
                <a:schemeClr val="accent1"/>
              </a:buClr>
              <a:defRPr/>
            </a:pPr>
            <a:endParaRPr lang="en-US" sz="82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defTabSz="342900" fontAlgn="auto">
              <a:spcAft>
                <a:spcPts val="0"/>
              </a:spcAft>
              <a:defRPr/>
            </a:pPr>
            <a:r>
              <a:rPr lang="en-US" sz="825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BA3A029-79C6-8D43-B7F7-F84A96770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4676" y="4221999"/>
            <a:ext cx="2914648" cy="68501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7685C621-6A1A-5A42-836B-3236274E96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7350" y="114300"/>
            <a:ext cx="5772150" cy="857250"/>
          </a:xfrm>
        </p:spPr>
        <p:txBody>
          <a:bodyPr/>
          <a:lstStyle/>
          <a:p>
            <a:pPr algn="ctr"/>
            <a:r>
              <a:rPr lang="en-US" altLang="en-US" dirty="0">
                <a:ea typeface="ＭＳ Ｐゴシック" panose="020B0600070205080204" pitchFamily="34" charset="-128"/>
              </a:rPr>
              <a:t>Searches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52A57981-7286-DA40-AB36-35BDE0CDD2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1428750"/>
            <a:ext cx="5772150" cy="360045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Search by type (for example, search for proteins)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Searches common to all types</a:t>
            </a:r>
          </a:p>
          <a:p>
            <a:pPr lvl="1"/>
            <a:r>
              <a:rPr lang="en-US" altLang="en-US">
                <a:latin typeface="Arial Narrow" panose="020B0604020202020204" pitchFamily="34" charset="0"/>
                <a:ea typeface="ＭＳ Ｐゴシック" panose="020B0600070205080204" pitchFamily="34" charset="-128"/>
              </a:rPr>
              <a:t>By name/frame ID – must be exact (though there are synonyms)</a:t>
            </a:r>
          </a:p>
          <a:p>
            <a:pPr lvl="1"/>
            <a:r>
              <a:rPr lang="en-US" altLang="en-US">
                <a:latin typeface="Arial Narrow" panose="020B0604020202020204" pitchFamily="34" charset="0"/>
                <a:ea typeface="ＭＳ Ｐゴシック" panose="020B0600070205080204" pitchFamily="34" charset="-128"/>
              </a:rPr>
              <a:t>By substring – if you don</a:t>
            </a:r>
            <a:r>
              <a:rPr lang="ja-JP" altLang="en-US">
                <a:latin typeface="Arial Narrow" panose="020B0604020202020204" pitchFamily="34" charset="0"/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latin typeface="Arial Narrow" panose="020B0604020202020204" pitchFamily="34" charset="0"/>
                <a:ea typeface="ＭＳ Ｐゴシック" panose="020B0600070205080204" pitchFamily="34" charset="-128"/>
              </a:rPr>
              <a:t>t know an exact name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Particular searches by type</a:t>
            </a:r>
          </a:p>
          <a:p>
            <a:pPr lvl="1"/>
            <a:r>
              <a:rPr lang="en-US" altLang="en-US">
                <a:latin typeface="Arial Narrow" panose="020B0604020202020204" pitchFamily="34" charset="0"/>
                <a:ea typeface="ＭＳ Ｐゴシック" panose="020B0600070205080204" pitchFamily="34" charset="-128"/>
              </a:rPr>
              <a:t>Will be handled as we cover each type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Quick Search</a:t>
            </a:r>
          </a:p>
        </p:txBody>
      </p:sp>
    </p:spTree>
    <p:extLst>
      <p:ext uri="{BB962C8B-B14F-4D97-AF65-F5344CB8AC3E}">
        <p14:creationId xmlns:p14="http://schemas.microsoft.com/office/powerpoint/2010/main" val="129522681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B22E3103-1907-7A4B-8AA6-603F790B08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7350" y="114300"/>
            <a:ext cx="5772150" cy="857250"/>
          </a:xfrm>
        </p:spPr>
        <p:txBody>
          <a:bodyPr/>
          <a:lstStyle/>
          <a:p>
            <a:pPr algn="ctr"/>
            <a:r>
              <a:rPr lang="en-US" altLang="en-US">
                <a:ea typeface="ＭＳ Ｐゴシック" panose="020B0600070205080204" pitchFamily="34" charset="-128"/>
              </a:rPr>
              <a:t>Queries with multiple answers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9CC4BB9F-D721-AE4E-94AA-26BA29B1B1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Results in form of a menu to:</a:t>
            </a:r>
          </a:p>
          <a:p>
            <a:pPr lvl="1"/>
            <a:r>
              <a:rPr lang="en-US" altLang="en-US">
                <a:latin typeface="Arial Narrow" panose="020B0604020202020204" pitchFamily="34" charset="0"/>
                <a:ea typeface="ＭＳ Ｐゴシック" panose="020B0600070205080204" pitchFamily="34" charset="-128"/>
              </a:rPr>
              <a:t>select one</a:t>
            </a:r>
          </a:p>
          <a:p>
            <a:pPr lvl="1"/>
            <a:r>
              <a:rPr lang="en-US" altLang="en-US">
                <a:latin typeface="Arial Narrow" panose="020B0604020202020204" pitchFamily="34" charset="0"/>
                <a:ea typeface="ＭＳ Ｐゴシック" panose="020B0600070205080204" pitchFamily="34" charset="-128"/>
              </a:rPr>
              <a:t>some</a:t>
            </a:r>
          </a:p>
          <a:p>
            <a:pPr lvl="1"/>
            <a:r>
              <a:rPr lang="en-US" altLang="en-US">
                <a:latin typeface="Arial Narrow" panose="020B0604020202020204" pitchFamily="34" charset="0"/>
                <a:ea typeface="ＭＳ Ｐゴシック" panose="020B0600070205080204" pitchFamily="34" charset="-128"/>
              </a:rPr>
              <a:t>all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Answer List</a:t>
            </a:r>
          </a:p>
          <a:p>
            <a:pPr lvl="1"/>
            <a:r>
              <a:rPr lang="en-US" altLang="en-US">
                <a:latin typeface="Arial Narrow" panose="020B0604020202020204" pitchFamily="34" charset="0"/>
                <a:ea typeface="ＭＳ Ｐゴシック" panose="020B0600070205080204" pitchFamily="34" charset="-128"/>
              </a:rPr>
              <a:t>Next Answer</a:t>
            </a:r>
          </a:p>
          <a:p>
            <a:pPr lvl="1"/>
            <a:endParaRPr lang="en-US" altLang="en-US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0787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F1F606AA-9131-CD4B-B4C3-C00AF75606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7350" y="114300"/>
            <a:ext cx="5772150" cy="857250"/>
          </a:xfrm>
        </p:spPr>
        <p:txBody>
          <a:bodyPr/>
          <a:lstStyle/>
          <a:p>
            <a:pPr algn="ctr"/>
            <a:r>
              <a:rPr lang="en-US" altLang="en-US">
                <a:ea typeface="ＭＳ Ｐゴシック" panose="020B0600070205080204" pitchFamily="34" charset="-128"/>
              </a:rPr>
              <a:t>History List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C116A239-B15A-A745-98E2-C94A3CB775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Backward history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Forward history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Select from history</a:t>
            </a:r>
          </a:p>
        </p:txBody>
      </p:sp>
    </p:spTree>
    <p:extLst>
      <p:ext uri="{BB962C8B-B14F-4D97-AF65-F5344CB8AC3E}">
        <p14:creationId xmlns:p14="http://schemas.microsoft.com/office/powerpoint/2010/main" val="4217262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FF746EC8-3812-2D4F-A5EB-8E09BF39A6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7350" y="114300"/>
            <a:ext cx="5772150" cy="857250"/>
          </a:xfrm>
        </p:spPr>
        <p:txBody>
          <a:bodyPr/>
          <a:lstStyle/>
          <a:p>
            <a:pPr algn="ctr"/>
            <a:r>
              <a:rPr lang="en-US" altLang="en-US">
                <a:ea typeface="ＭＳ Ｐゴシック" panose="020B0600070205080204" pitchFamily="34" charset="-128"/>
              </a:rPr>
              <a:t>Writing Complex Queries</a:t>
            </a: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D14C3940-1969-D54C-8B10-1FBA578F46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Web Search </a:t>
            </a:r>
            <a:r>
              <a:rPr lang="en-US" altLang="en-US">
                <a:ea typeface="ＭＳ Ｐゴシック" panose="020B0600070205080204" pitchFamily="34" charset="-128"/>
                <a:sym typeface="Wingdings" pitchFamily="2" charset="2"/>
              </a:rPr>
              <a:t></a:t>
            </a:r>
            <a:r>
              <a:rPr lang="en-US" altLang="en-US">
                <a:ea typeface="ＭＳ Ｐゴシック" panose="020B0600070205080204" pitchFamily="34" charset="-128"/>
              </a:rPr>
              <a:t> Advanced 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Write queries in LISP</a:t>
            </a:r>
          </a:p>
          <a:p>
            <a:pPr lvl="1"/>
            <a:r>
              <a:rPr lang="en-US" altLang="en-US">
                <a:latin typeface="Arial Narrow" panose="020B0604020202020204" pitchFamily="34" charset="0"/>
                <a:ea typeface="ＭＳ Ｐゴシック" panose="020B0600070205080204" pitchFamily="34" charset="-128"/>
              </a:rPr>
              <a:t>Must understand features of schema</a:t>
            </a:r>
          </a:p>
          <a:p>
            <a:pPr lvl="2"/>
            <a:r>
              <a:rPr lang="en-US" altLang="en-US">
                <a:latin typeface="Arial Narrow" panose="020B0604020202020204" pitchFamily="34" charset="0"/>
                <a:ea typeface="ＭＳ Ｐゴシック" panose="020B0600070205080204" pitchFamily="34" charset="-128"/>
              </a:rPr>
              <a:t>class names</a:t>
            </a:r>
          </a:p>
          <a:p>
            <a:pPr lvl="2"/>
            <a:r>
              <a:rPr lang="en-US" altLang="en-US">
                <a:latin typeface="Arial Narrow" panose="020B0604020202020204" pitchFamily="34" charset="0"/>
                <a:ea typeface="ＭＳ Ｐゴシック" panose="020B0600070205080204" pitchFamily="34" charset="-128"/>
              </a:rPr>
              <a:t>slot names</a:t>
            </a:r>
          </a:p>
          <a:p>
            <a:pPr lvl="1"/>
            <a:r>
              <a:rPr lang="en-US" altLang="en-US">
                <a:latin typeface="Arial Narrow" panose="020B0604020202020204" pitchFamily="34" charset="0"/>
                <a:ea typeface="ＭＳ Ｐゴシック" panose="020B0600070205080204" pitchFamily="34" charset="-128"/>
              </a:rPr>
              <a:t>Pathway tools site has example searches</a:t>
            </a:r>
          </a:p>
          <a:p>
            <a:pPr lvl="1"/>
            <a:r>
              <a:rPr lang="en-US" altLang="en-US">
                <a:latin typeface="Arial Narrow" panose="020B0604020202020204" pitchFamily="34" charset="0"/>
                <a:ea typeface="ＭＳ Ｐゴシック" panose="020B0600070205080204" pitchFamily="34" charset="-128"/>
              </a:rPr>
              <a:t>Definitely learnable</a:t>
            </a:r>
          </a:p>
          <a:p>
            <a:pPr lvl="1"/>
            <a:r>
              <a:rPr lang="en-US" altLang="en-US">
                <a:latin typeface="Arial Narrow" panose="020B0604020202020204" pitchFamily="34" charset="0"/>
                <a:ea typeface="ＭＳ Ｐゴシック" panose="020B0600070205080204" pitchFamily="34" charset="-128"/>
              </a:rPr>
              <a:t>Can place results on the answer list</a:t>
            </a:r>
          </a:p>
        </p:txBody>
      </p:sp>
    </p:spTree>
    <p:extLst>
      <p:ext uri="{BB962C8B-B14F-4D97-AF65-F5344CB8AC3E}">
        <p14:creationId xmlns:p14="http://schemas.microsoft.com/office/powerpoint/2010/main" val="3046971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9CFB370A-E18E-0F46-958B-2274F7D15B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The Principal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BioCyc</a:t>
            </a:r>
            <a:r>
              <a:rPr lang="en-US" altLang="en-US" sz="2800" dirty="0">
                <a:ea typeface="ＭＳ Ｐゴシック" panose="020B0600070205080204" pitchFamily="34" charset="-128"/>
              </a:rPr>
              <a:t> Page Types</a:t>
            </a:r>
          </a:p>
        </p:txBody>
      </p:sp>
      <p:sp>
        <p:nvSpPr>
          <p:cNvPr id="34818" name="Content Placeholder 2">
            <a:extLst>
              <a:ext uri="{FF2B5EF4-FFF2-40B4-BE49-F238E27FC236}">
                <a16:creationId xmlns:a16="http://schemas.microsoft.com/office/drawing/2014/main" id="{DE8FEC93-D051-C64E-A263-879869C1A51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Organism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Gene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Metabolite (Compound)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Reaction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Pathway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Transcription Unit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6408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>
            <a:extLst>
              <a:ext uri="{FF2B5EF4-FFF2-40B4-BE49-F238E27FC236}">
                <a16:creationId xmlns:a16="http://schemas.microsoft.com/office/drawing/2014/main" id="{7BCB3E6F-0A29-1546-B1A1-17F5EDB4D4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7350" y="114300"/>
            <a:ext cx="5772150" cy="857250"/>
          </a:xfrm>
        </p:spPr>
        <p:txBody>
          <a:bodyPr/>
          <a:lstStyle/>
          <a:p>
            <a:pPr algn="ctr"/>
            <a:r>
              <a:rPr lang="en-US" altLang="en-US">
                <a:ea typeface="ＭＳ Ｐゴシック" panose="020B0600070205080204" pitchFamily="34" charset="-128"/>
              </a:rPr>
              <a:t>What’</a:t>
            </a:r>
            <a:r>
              <a:rPr lang="en-US" altLang="ja-JP">
                <a:ea typeface="ＭＳ Ｐゴシック" panose="020B0600070205080204" pitchFamily="34" charset="-128"/>
              </a:rPr>
              <a:t>s in a Gene/Protein Page?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4274" name="Rectangle 3">
            <a:extLst>
              <a:ext uri="{FF2B5EF4-FFF2-40B4-BE49-F238E27FC236}">
                <a16:creationId xmlns:a16="http://schemas.microsoft.com/office/drawing/2014/main" id="{8F214EAF-B18F-694E-AE10-3941B1EA5B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Sample frame (ArgD)</a:t>
            </a:r>
          </a:p>
          <a:p>
            <a:pPr>
              <a:lnSpc>
                <a:spcPct val="90000"/>
              </a:lnSpc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Synonyms, general features, comments</a:t>
            </a:r>
          </a:p>
          <a:p>
            <a:pPr>
              <a:lnSpc>
                <a:spcPct val="90000"/>
              </a:lnSpc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Unification links, gene-reaction schematic</a:t>
            </a:r>
          </a:p>
          <a:p>
            <a:pPr>
              <a:lnSpc>
                <a:spcPct val="90000"/>
              </a:lnSpc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GO terms</a:t>
            </a:r>
          </a:p>
          <a:p>
            <a:pPr>
              <a:lnSpc>
                <a:spcPct val="90000"/>
              </a:lnSpc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Enzymatic reaction frames – how </a:t>
            </a:r>
            <a:r>
              <a:rPr lang="en-US" altLang="en-US" i="1">
                <a:ea typeface="ＭＳ Ｐゴシック" panose="020B0600070205080204" pitchFamily="34" charset="-128"/>
              </a:rPr>
              <a:t>this</a:t>
            </a:r>
            <a:r>
              <a:rPr lang="en-US" altLang="en-US">
                <a:ea typeface="ＭＳ Ｐゴシック" panose="020B0600070205080204" pitchFamily="34" charset="-128"/>
              </a:rPr>
              <a:t> protein carries out </a:t>
            </a:r>
            <a:r>
              <a:rPr lang="en-US" altLang="en-US" i="1">
                <a:ea typeface="ＭＳ Ｐゴシック" panose="020B0600070205080204" pitchFamily="34" charset="-128"/>
              </a:rPr>
              <a:t>that</a:t>
            </a:r>
            <a:r>
              <a:rPr lang="en-US" altLang="en-US">
                <a:ea typeface="ＭＳ Ｐゴシック" panose="020B0600070205080204" pitchFamily="34" charset="-128"/>
              </a:rPr>
              <a:t> reaction (bridging the two)</a:t>
            </a:r>
          </a:p>
          <a:p>
            <a:pPr>
              <a:lnSpc>
                <a:spcPct val="90000"/>
              </a:lnSpc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Evidence codes</a:t>
            </a:r>
          </a:p>
        </p:txBody>
      </p:sp>
    </p:spTree>
    <p:extLst>
      <p:ext uri="{BB962C8B-B14F-4D97-AF65-F5344CB8AC3E}">
        <p14:creationId xmlns:p14="http://schemas.microsoft.com/office/powerpoint/2010/main" val="77736762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>
            <a:extLst>
              <a:ext uri="{FF2B5EF4-FFF2-40B4-BE49-F238E27FC236}">
                <a16:creationId xmlns:a16="http://schemas.microsoft.com/office/drawing/2014/main" id="{A99C0113-CAB5-4046-A509-47BFE7499F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7350" y="114300"/>
            <a:ext cx="5772150" cy="857250"/>
          </a:xfrm>
        </p:spPr>
        <p:txBody>
          <a:bodyPr/>
          <a:lstStyle/>
          <a:p>
            <a:pPr algn="ctr"/>
            <a:r>
              <a:rPr lang="en-US" altLang="en-US">
                <a:ea typeface="ＭＳ Ｐゴシック" panose="020B0600070205080204" pitchFamily="34" charset="-128"/>
              </a:rPr>
              <a:t>Desktop Lab Exercises</a:t>
            </a:r>
          </a:p>
        </p:txBody>
      </p:sp>
      <p:sp>
        <p:nvSpPr>
          <p:cNvPr id="76802" name="Rectangle 3">
            <a:extLst>
              <a:ext uri="{FF2B5EF4-FFF2-40B4-BE49-F238E27FC236}">
                <a16:creationId xmlns:a16="http://schemas.microsoft.com/office/drawing/2014/main" id="{F177E975-92A3-AF45-B96F-0092A81B2A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Find the </a:t>
            </a:r>
            <a:r>
              <a:rPr lang="en-US" altLang="en-US" dirty="0" err="1">
                <a:ea typeface="ＭＳ Ｐゴシック" panose="020B0600070205080204" pitchFamily="34" charset="-128"/>
              </a:rPr>
              <a:t>pykA</a:t>
            </a:r>
            <a:r>
              <a:rPr lang="en-US" altLang="en-US" dirty="0">
                <a:ea typeface="ＭＳ Ｐゴシック" panose="020B0600070205080204" pitchFamily="34" charset="-128"/>
              </a:rPr>
              <a:t> gene in E. coli K-12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Find the E. coli K-12 gene whose locus id is b2222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Find E. coli protein pyruvate kinase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Find all kinases in E. coli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Find all E. coli proteins whose molecular weight is less than 5 </a:t>
            </a:r>
            <a:r>
              <a:rPr lang="en-US" altLang="en-US" dirty="0" err="1">
                <a:ea typeface="ＭＳ Ｐゴシック" panose="020B0600070205080204" pitchFamily="34" charset="-128"/>
              </a:rPr>
              <a:t>Kdaltons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305705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>
            <a:extLst>
              <a:ext uri="{FF2B5EF4-FFF2-40B4-BE49-F238E27FC236}">
                <a16:creationId xmlns:a16="http://schemas.microsoft.com/office/drawing/2014/main" id="{A99C0113-CAB5-4046-A509-47BFE7499F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7350" y="114300"/>
            <a:ext cx="5772150" cy="857250"/>
          </a:xfrm>
        </p:spPr>
        <p:txBody>
          <a:bodyPr/>
          <a:lstStyle/>
          <a:p>
            <a:pPr algn="ctr"/>
            <a:r>
              <a:rPr lang="en-US" altLang="en-US">
                <a:ea typeface="ＭＳ Ｐゴシック" panose="020B0600070205080204" pitchFamily="34" charset="-128"/>
              </a:rPr>
              <a:t>Desktop Lab Exercises</a:t>
            </a:r>
          </a:p>
        </p:txBody>
      </p:sp>
      <p:sp>
        <p:nvSpPr>
          <p:cNvPr id="76802" name="Rectangle 3">
            <a:extLst>
              <a:ext uri="{FF2B5EF4-FFF2-40B4-BE49-F238E27FC236}">
                <a16:creationId xmlns:a16="http://schemas.microsoft.com/office/drawing/2014/main" id="{F177E975-92A3-AF45-B96F-0092A81B2A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Find the </a:t>
            </a:r>
            <a:r>
              <a:rPr lang="en-US" altLang="en-US" dirty="0" err="1">
                <a:ea typeface="ＭＳ Ｐゴシック" panose="020B0600070205080204" pitchFamily="34" charset="-128"/>
              </a:rPr>
              <a:t>pykA</a:t>
            </a:r>
            <a:r>
              <a:rPr lang="en-US" altLang="en-US" dirty="0">
                <a:ea typeface="ＭＳ Ｐゴシック" panose="020B0600070205080204" pitchFamily="34" charset="-128"/>
              </a:rPr>
              <a:t> gene in E. coli K-12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Gene -&gt; Search by name or Frame ID: “</a:t>
            </a:r>
            <a:r>
              <a:rPr lang="en-US" altLang="en-US" dirty="0" err="1">
                <a:ea typeface="ＭＳ Ｐゴシック" panose="020B0600070205080204" pitchFamily="34" charset="-128"/>
              </a:rPr>
              <a:t>pykA</a:t>
            </a:r>
            <a:r>
              <a:rPr lang="en-US" altLang="en-US" dirty="0">
                <a:ea typeface="ＭＳ Ｐゴシック" panose="020B0600070205080204" pitchFamily="34" charset="-128"/>
              </a:rPr>
              <a:t>”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Find the E. coli K-12 gene whose locus id is b2222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Gene -&gt; Search by name or Frame ID: “b222”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Find E. coli protein pyruvate kinase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Protein -&gt; Search by name or Frame ID: “pyruvate kinase”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Find all kinases in E. coli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Protein -&gt; Search by substring -&gt; “kinase”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Find all E. coli proteins whose molecular weight is less than 5 </a:t>
            </a:r>
            <a:r>
              <a:rPr lang="en-US" altLang="en-US" dirty="0" err="1">
                <a:ea typeface="ＭＳ Ｐゴシック" panose="020B0600070205080204" pitchFamily="34" charset="-128"/>
              </a:rPr>
              <a:t>Kdaltons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Protein -&gt; Search by Weight, PI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8469724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015D4580-C61F-B24A-A76A-4DAED81E1B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7350" y="114300"/>
            <a:ext cx="5772150" cy="857250"/>
          </a:xfrm>
        </p:spPr>
        <p:txBody>
          <a:bodyPr/>
          <a:lstStyle/>
          <a:p>
            <a:pPr algn="ctr"/>
            <a:r>
              <a:rPr lang="en-US" altLang="en-US">
                <a:ea typeface="ＭＳ Ｐゴシック" panose="020B0600070205080204" pitchFamily="34" charset="-128"/>
              </a:rPr>
              <a:t>Gene-Reaction Schematic</a:t>
            </a:r>
          </a:p>
        </p:txBody>
      </p:sp>
      <p:sp>
        <p:nvSpPr>
          <p:cNvPr id="35842" name="Rectangle 3">
            <a:extLst>
              <a:ext uri="{FF2B5EF4-FFF2-40B4-BE49-F238E27FC236}">
                <a16:creationId xmlns:a16="http://schemas.microsoft.com/office/drawing/2014/main" id="{A20A4759-0C0A-7345-B871-38E31B2504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Drawn in reaction, protein, and gene windows</a:t>
            </a:r>
          </a:p>
          <a:p>
            <a:pPr>
              <a:lnSpc>
                <a:spcPct val="90000"/>
              </a:lnSpc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Representations (ArgB)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latin typeface="Arial Narrow" panose="020B0604020202020204" pitchFamily="34" charset="0"/>
                <a:ea typeface="ＭＳ Ｐゴシック" panose="020B0600070205080204" pitchFamily="34" charset="-128"/>
              </a:rPr>
              <a:t>Genes are boxes on the right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latin typeface="Arial Narrow" panose="020B0604020202020204" pitchFamily="34" charset="0"/>
                <a:ea typeface="ＭＳ Ｐゴシック" panose="020B0600070205080204" pitchFamily="34" charset="-128"/>
              </a:rPr>
              <a:t>Proteins are circles in the middle – numbers show complexes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latin typeface="Arial Narrow" panose="020B0604020202020204" pitchFamily="34" charset="0"/>
                <a:ea typeface="ＭＳ Ｐゴシック" panose="020B0600070205080204" pitchFamily="34" charset="-128"/>
              </a:rPr>
              <a:t>Reactions in box on left, with E.C. number if available</a:t>
            </a:r>
          </a:p>
          <a:p>
            <a:pPr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Allows navigation between genes, proteins, rxns</a:t>
            </a:r>
          </a:p>
          <a:p>
            <a:pPr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Links proteins with shared reactions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latin typeface="Arial Narrow" panose="020B0604020202020204" pitchFamily="34" charset="0"/>
                <a:ea typeface="ＭＳ Ｐゴシック" panose="020B0600070205080204" pitchFamily="34" charset="-128"/>
              </a:rPr>
              <a:t>ArgD</a:t>
            </a:r>
          </a:p>
          <a:p>
            <a:pPr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Links members of protein complexes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latin typeface="Arial Narrow" panose="020B0604020202020204" pitchFamily="34" charset="0"/>
                <a:ea typeface="ＭＳ Ｐゴシック" panose="020B0600070205080204" pitchFamily="34" charset="-128"/>
              </a:rPr>
              <a:t>Pol III – extreme example</a:t>
            </a:r>
          </a:p>
        </p:txBody>
      </p:sp>
    </p:spTree>
    <p:extLst>
      <p:ext uri="{BB962C8B-B14F-4D97-AF65-F5344CB8AC3E}">
        <p14:creationId xmlns:p14="http://schemas.microsoft.com/office/powerpoint/2010/main" val="2264852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2CA1B6A5-A0C6-C644-A4F6-45AB407183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7350" y="114300"/>
            <a:ext cx="5772150" cy="857250"/>
          </a:xfrm>
        </p:spPr>
        <p:txBody>
          <a:bodyPr/>
          <a:lstStyle/>
          <a:p>
            <a:pPr algn="ctr"/>
            <a:r>
              <a:rPr lang="en-US" altLang="en-US">
                <a:ea typeface="ＭＳ Ｐゴシック" panose="020B0600070205080204" pitchFamily="34" charset="-128"/>
              </a:rPr>
              <a:t>Citations and Summaries</a:t>
            </a:r>
          </a:p>
        </p:txBody>
      </p:sp>
      <p:sp>
        <p:nvSpPr>
          <p:cNvPr id="37890" name="Rectangle 3">
            <a:extLst>
              <a:ext uri="{FF2B5EF4-FFF2-40B4-BE49-F238E27FC236}">
                <a16:creationId xmlns:a16="http://schemas.microsoft.com/office/drawing/2014/main" id="{86FC71AA-98F7-3E40-900E-CBF6C3231F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Citations in mnemonic form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Click on citation – go to citations at bottom of page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Click there, go to PubMed ref, if available</a:t>
            </a:r>
          </a:p>
        </p:txBody>
      </p:sp>
    </p:spTree>
    <p:extLst>
      <p:ext uri="{BB962C8B-B14F-4D97-AF65-F5344CB8AC3E}">
        <p14:creationId xmlns:p14="http://schemas.microsoft.com/office/powerpoint/2010/main" val="962140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3FB5C-5442-F64F-A27B-5E025B6E4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34217-2B48-E446-A230-6FA206C46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following takes about 1 </a:t>
            </a:r>
            <a:r>
              <a:rPr lang="en-US" dirty="0" err="1"/>
              <a:t>hr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Tutorial on desktop Nav using slides 1-36</a:t>
            </a:r>
          </a:p>
          <a:p>
            <a:pPr lvl="1"/>
            <a:r>
              <a:rPr lang="en-US" dirty="0"/>
              <a:t>Following script in file Navigator tutorial script – </a:t>
            </a:r>
            <a:r>
              <a:rPr lang="en-US" dirty="0" err="1"/>
              <a:t>Desktop.docx</a:t>
            </a:r>
            <a:endParaRPr lang="en-US" dirty="0"/>
          </a:p>
          <a:p>
            <a:pPr lvl="1"/>
            <a:endParaRPr lang="en-US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771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:a16="http://schemas.microsoft.com/office/drawing/2014/main" id="{7F781578-C55F-AF42-8AAA-F63EDD9435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7350" y="114300"/>
            <a:ext cx="5772150" cy="857250"/>
          </a:xfrm>
        </p:spPr>
        <p:txBody>
          <a:bodyPr/>
          <a:lstStyle/>
          <a:p>
            <a:pPr algn="ctr"/>
            <a:r>
              <a:rPr lang="en-US" altLang="en-US">
                <a:ea typeface="ＭＳ Ｐゴシック" panose="020B0600070205080204" pitchFamily="34" charset="-128"/>
              </a:rPr>
              <a:t>Database Links</a:t>
            </a:r>
          </a:p>
        </p:txBody>
      </p:sp>
      <p:sp>
        <p:nvSpPr>
          <p:cNvPr id="39938" name="Rectangle 3">
            <a:extLst>
              <a:ext uri="{FF2B5EF4-FFF2-40B4-BE49-F238E27FC236}">
                <a16:creationId xmlns:a16="http://schemas.microsoft.com/office/drawing/2014/main" id="{8ACAFBB3-D045-9342-95A8-9BCE13CC21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Unification links (info about the gene/protein/RNA elsewhere)</a:t>
            </a:r>
          </a:p>
          <a:p>
            <a:pPr lvl="1"/>
            <a:r>
              <a:rPr lang="en-US" altLang="en-US">
                <a:latin typeface="Arial Narrow" panose="020B0604020202020204" pitchFamily="34" charset="0"/>
                <a:ea typeface="ＭＳ Ｐゴシック" panose="020B0600070205080204" pitchFamily="34" charset="-128"/>
              </a:rPr>
              <a:t>PIR</a:t>
            </a:r>
          </a:p>
          <a:p>
            <a:pPr lvl="1"/>
            <a:r>
              <a:rPr lang="en-US" altLang="en-US">
                <a:latin typeface="Arial Narrow" panose="020B0604020202020204" pitchFamily="34" charset="0"/>
                <a:ea typeface="ＭＳ Ｐゴシック" panose="020B0600070205080204" pitchFamily="34" charset="-128"/>
              </a:rPr>
              <a:t>RefSeq</a:t>
            </a:r>
          </a:p>
          <a:p>
            <a:pPr lvl="1"/>
            <a:r>
              <a:rPr lang="en-US" altLang="en-US">
                <a:latin typeface="Arial Narrow" panose="020B0604020202020204" pitchFamily="34" charset="0"/>
                <a:ea typeface="ＭＳ Ｐゴシック" panose="020B0600070205080204" pitchFamily="34" charset="-128"/>
              </a:rPr>
              <a:t>UniProt</a:t>
            </a:r>
          </a:p>
          <a:p>
            <a:pPr lvl="1"/>
            <a:r>
              <a:rPr lang="en-US" altLang="en-US">
                <a:latin typeface="Arial Narrow" panose="020B0604020202020204" pitchFamily="34" charset="0"/>
                <a:ea typeface="ＭＳ Ｐゴシック" panose="020B0600070205080204" pitchFamily="34" charset="-128"/>
              </a:rPr>
              <a:t>Gene page: E.g. for </a:t>
            </a:r>
            <a:r>
              <a:rPr lang="en-US" altLang="en-US" i="1">
                <a:latin typeface="Arial Narrow" panose="020B0604020202020204" pitchFamily="34" charset="0"/>
                <a:ea typeface="ＭＳ Ｐゴシック" panose="020B0600070205080204" pitchFamily="34" charset="-128"/>
              </a:rPr>
              <a:t>E. coli</a:t>
            </a:r>
            <a:r>
              <a:rPr lang="en-US" altLang="en-US">
                <a:latin typeface="Arial Narrow" panose="020B0604020202020204" pitchFamily="34" charset="0"/>
                <a:ea typeface="ＭＳ Ｐゴシック" panose="020B0600070205080204" pitchFamily="34" charset="-128"/>
              </a:rPr>
              <a:t>, we added links to </a:t>
            </a:r>
            <a:r>
              <a:rPr lang="en-US" altLang="en-US" i="1">
                <a:latin typeface="Arial Narrow" panose="020B0604020202020204" pitchFamily="34" charset="0"/>
                <a:ea typeface="ＭＳ Ｐゴシック" panose="020B0600070205080204" pitchFamily="34" charset="-128"/>
              </a:rPr>
              <a:t>E. coli</a:t>
            </a:r>
            <a:r>
              <a:rPr lang="en-US" altLang="en-US">
                <a:latin typeface="Arial Narrow" panose="020B0604020202020204" pitchFamily="34" charset="0"/>
                <a:ea typeface="ＭＳ Ｐゴシック" panose="020B0600070205080204" pitchFamily="34" charset="-128"/>
              </a:rPr>
              <a:t>-specific sites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Relationship links:</a:t>
            </a:r>
          </a:p>
          <a:p>
            <a:pPr lvl="1"/>
            <a:r>
              <a:rPr lang="en-US" altLang="en-US">
                <a:latin typeface="Arial Narrow" panose="020B0604020202020204" pitchFamily="34" charset="0"/>
                <a:ea typeface="ＭＳ Ｐゴシック" panose="020B0600070205080204" pitchFamily="34" charset="-128"/>
              </a:rPr>
              <a:t>PDB</a:t>
            </a:r>
          </a:p>
        </p:txBody>
      </p:sp>
    </p:spTree>
    <p:extLst>
      <p:ext uri="{BB962C8B-B14F-4D97-AF65-F5344CB8AC3E}">
        <p14:creationId xmlns:p14="http://schemas.microsoft.com/office/powerpoint/2010/main" val="28800170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>
            <a:extLst>
              <a:ext uri="{FF2B5EF4-FFF2-40B4-BE49-F238E27FC236}">
                <a16:creationId xmlns:a16="http://schemas.microsoft.com/office/drawing/2014/main" id="{BE587BB9-3B95-4947-BC17-6F4893E91F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7350" y="114300"/>
            <a:ext cx="5772150" cy="857250"/>
          </a:xfrm>
        </p:spPr>
        <p:txBody>
          <a:bodyPr/>
          <a:lstStyle/>
          <a:p>
            <a:pPr algn="ctr"/>
            <a:r>
              <a:rPr lang="en-US" altLang="en-US">
                <a:ea typeface="ＭＳ Ｐゴシック" panose="020B0600070205080204" pitchFamily="34" charset="-128"/>
              </a:rPr>
              <a:t>Class Hierarchies</a:t>
            </a:r>
          </a:p>
        </p:txBody>
      </p:sp>
      <p:sp>
        <p:nvSpPr>
          <p:cNvPr id="41986" name="Rectangle 3">
            <a:extLst>
              <a:ext uri="{FF2B5EF4-FFF2-40B4-BE49-F238E27FC236}">
                <a16:creationId xmlns:a16="http://schemas.microsoft.com/office/drawing/2014/main" id="{7E22823D-5CC7-4247-94C0-AC674E37B5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Pathways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Reactions</a:t>
            </a:r>
          </a:p>
          <a:p>
            <a:pPr lvl="1"/>
            <a:r>
              <a:rPr lang="en-US" altLang="en-US">
                <a:latin typeface="Arial Narrow" panose="020B0604020202020204" pitchFamily="34" charset="0"/>
                <a:ea typeface="ＭＳ Ｐゴシック" panose="020B0600070205080204" pitchFamily="34" charset="-128"/>
              </a:rPr>
              <a:t>Enzyme-nomenclature system (full EC system in MetaCyc only)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Proteins</a:t>
            </a:r>
          </a:p>
          <a:p>
            <a:pPr lvl="1"/>
            <a:r>
              <a:rPr lang="en-US" altLang="en-US">
                <a:latin typeface="Arial Narrow" panose="020B0604020202020204" pitchFamily="34" charset="0"/>
                <a:ea typeface="ＭＳ Ｐゴシック" panose="020B0600070205080204" pitchFamily="34" charset="-128"/>
              </a:rPr>
              <a:t>Gene Ontology terms are assigned to proteins</a:t>
            </a:r>
          </a:p>
          <a:p>
            <a:pPr lvl="1"/>
            <a:r>
              <a:rPr lang="en-US" altLang="en-US">
                <a:latin typeface="Arial Narrow" panose="020B0604020202020204" pitchFamily="34" charset="0"/>
                <a:ea typeface="ＭＳ Ｐゴシック" panose="020B0600070205080204" pitchFamily="34" charset="-128"/>
              </a:rPr>
              <a:t>Can also assign MultiFun terms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Compounds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90724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>
            <a:extLst>
              <a:ext uri="{FF2B5EF4-FFF2-40B4-BE49-F238E27FC236}">
                <a16:creationId xmlns:a16="http://schemas.microsoft.com/office/drawing/2014/main" id="{586233EB-D540-9547-88E9-9D251FF651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7350" y="114300"/>
            <a:ext cx="5772150" cy="857250"/>
          </a:xfrm>
        </p:spPr>
        <p:txBody>
          <a:bodyPr/>
          <a:lstStyle/>
          <a:p>
            <a:pPr algn="ctr"/>
            <a:r>
              <a:rPr lang="en-US" altLang="en-US" dirty="0">
                <a:ea typeface="ＭＳ Ｐゴシック" panose="020B0600070205080204" pitchFamily="34" charset="-128"/>
              </a:rPr>
              <a:t>What’</a:t>
            </a:r>
            <a:r>
              <a:rPr lang="en-US" altLang="ja-JP" dirty="0">
                <a:ea typeface="ＭＳ Ｐゴシック" panose="020B0600070205080204" pitchFamily="34" charset="-128"/>
              </a:rPr>
              <a:t>s in a TU Page?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58370" name="Rectangle 3">
            <a:extLst>
              <a:ext uri="{FF2B5EF4-FFF2-40B4-BE49-F238E27FC236}">
                <a16:creationId xmlns:a16="http://schemas.microsoft.com/office/drawing/2014/main" id="{E0C354AC-8294-CC41-9EAE-487467EB19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Sample frame (argCBH)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Genes in context, with TFs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Promoter with transcription start site and citations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TF binding sites, with citations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Regulatory interactions (ilvL attenuator in TU524)</a:t>
            </a:r>
          </a:p>
        </p:txBody>
      </p:sp>
    </p:spTree>
    <p:extLst>
      <p:ext uri="{BB962C8B-B14F-4D97-AF65-F5344CB8AC3E}">
        <p14:creationId xmlns:p14="http://schemas.microsoft.com/office/powerpoint/2010/main" val="1478426688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75BEFF2B-D8C2-C941-9D90-26DBCC677F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7350" y="114300"/>
            <a:ext cx="5772150" cy="857250"/>
          </a:xfrm>
        </p:spPr>
        <p:txBody>
          <a:bodyPr/>
          <a:lstStyle/>
          <a:p>
            <a:pPr algn="ctr"/>
            <a:r>
              <a:rPr lang="en-US" altLang="en-US" dirty="0">
                <a:ea typeface="ＭＳ Ｐゴシック" panose="020B0600070205080204" pitchFamily="34" charset="-128"/>
              </a:rPr>
              <a:t>Pathway Menu Commands</a:t>
            </a:r>
          </a:p>
        </p:txBody>
      </p:sp>
      <p:sp>
        <p:nvSpPr>
          <p:cNvPr id="44034" name="Rectangle 3">
            <a:extLst>
              <a:ext uri="{FF2B5EF4-FFF2-40B4-BE49-F238E27FC236}">
                <a16:creationId xmlns:a16="http://schemas.microsoft.com/office/drawing/2014/main" id="{F4608B16-A94E-3C4D-9BBA-7D8898C4F1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1428750"/>
            <a:ext cx="5772150" cy="360045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Search by pathway name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Search by substring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Search by class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Search by substrates (can pick role in pathway)</a:t>
            </a:r>
          </a:p>
        </p:txBody>
      </p:sp>
    </p:spTree>
    <p:extLst>
      <p:ext uri="{BB962C8B-B14F-4D97-AF65-F5344CB8AC3E}">
        <p14:creationId xmlns:p14="http://schemas.microsoft.com/office/powerpoint/2010/main" val="1304858044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191F30DA-D3EA-BE4B-AE31-342136C15F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7350" y="114300"/>
            <a:ext cx="5772150" cy="857250"/>
          </a:xfrm>
        </p:spPr>
        <p:txBody>
          <a:bodyPr/>
          <a:lstStyle/>
          <a:p>
            <a:pPr algn="ctr"/>
            <a:r>
              <a:rPr lang="en-US" altLang="en-US" dirty="0">
                <a:ea typeface="ＭＳ Ｐゴシック" panose="020B0600070205080204" pitchFamily="34" charset="-128"/>
              </a:rPr>
              <a:t>What’</a:t>
            </a:r>
            <a:r>
              <a:rPr lang="en-US" altLang="ja-JP" dirty="0">
                <a:ea typeface="ＭＳ Ｐゴシック" panose="020B0600070205080204" pitchFamily="34" charset="-128"/>
              </a:rPr>
              <a:t>s in a Pathway Page?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6082" name="Rectangle 3">
            <a:extLst>
              <a:ext uri="{FF2B5EF4-FFF2-40B4-BE49-F238E27FC236}">
                <a16:creationId xmlns:a16="http://schemas.microsoft.com/office/drawing/2014/main" id="{5794ED87-56C1-E847-9F4A-03430338B7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1085850"/>
            <a:ext cx="5772150" cy="3600450"/>
          </a:xfrm>
        </p:spPr>
        <p:txBody>
          <a:bodyPr/>
          <a:lstStyle/>
          <a:p>
            <a:r>
              <a:rPr lang="en-US" altLang="en-US" sz="1500">
                <a:ea typeface="ＭＳ Ｐゴシック" panose="020B0600070205080204" pitchFamily="34" charset="-128"/>
              </a:rPr>
              <a:t>Go to arginine biosynthesis I (from ArgD)</a:t>
            </a:r>
          </a:p>
          <a:p>
            <a:endParaRPr lang="en-US" altLang="en-US" sz="1500">
              <a:ea typeface="ＭＳ Ｐゴシック" panose="020B0600070205080204" pitchFamily="34" charset="-128"/>
            </a:endParaRPr>
          </a:p>
          <a:p>
            <a:r>
              <a:rPr lang="en-US" altLang="en-US" sz="1500">
                <a:ea typeface="ＭＳ Ｐゴシック" panose="020B0600070205080204" pitchFamily="34" charset="-128"/>
              </a:rPr>
              <a:t>Intermediates and reactions</a:t>
            </a:r>
          </a:p>
          <a:p>
            <a:endParaRPr lang="en-US" altLang="en-US" sz="1500">
              <a:ea typeface="ＭＳ Ｐゴシック" panose="020B0600070205080204" pitchFamily="34" charset="-128"/>
            </a:endParaRPr>
          </a:p>
          <a:p>
            <a:r>
              <a:rPr lang="en-US" altLang="en-US" sz="1500">
                <a:ea typeface="ＭＳ Ｐゴシック" panose="020B0600070205080204" pitchFamily="34" charset="-128"/>
              </a:rPr>
              <a:t>Can toggle level of detail</a:t>
            </a:r>
          </a:p>
          <a:p>
            <a:endParaRPr lang="en-US" altLang="en-US" sz="1500">
              <a:ea typeface="ＭＳ Ｐゴシック" panose="020B0600070205080204" pitchFamily="34" charset="-128"/>
            </a:endParaRPr>
          </a:p>
          <a:p>
            <a:r>
              <a:rPr lang="en-US" altLang="en-US" sz="1500">
                <a:ea typeface="ＭＳ Ｐゴシック" panose="020B0600070205080204" pitchFamily="34" charset="-128"/>
              </a:rPr>
              <a:t>Feedback regulation can be shown</a:t>
            </a:r>
          </a:p>
          <a:p>
            <a:endParaRPr lang="en-US" altLang="en-US" sz="1500">
              <a:ea typeface="ＭＳ Ｐゴシック" panose="020B0600070205080204" pitchFamily="34" charset="-128"/>
            </a:endParaRPr>
          </a:p>
          <a:p>
            <a:r>
              <a:rPr lang="en-US" altLang="en-US" sz="1500">
                <a:ea typeface="ＭＳ Ｐゴシック" panose="020B0600070205080204" pitchFamily="34" charset="-128"/>
              </a:rPr>
              <a:t>Locations of mapped genes</a:t>
            </a:r>
          </a:p>
          <a:p>
            <a:endParaRPr lang="en-US" altLang="en-US" sz="1500">
              <a:ea typeface="ＭＳ Ｐゴシック" panose="020B0600070205080204" pitchFamily="34" charset="-128"/>
            </a:endParaRPr>
          </a:p>
          <a:p>
            <a:r>
              <a:rPr lang="en-US" altLang="en-US" sz="1500">
                <a:ea typeface="ＭＳ Ｐゴシック" panose="020B0600070205080204" pitchFamily="34" charset="-128"/>
              </a:rPr>
              <a:t>Genetic regulation schematic</a:t>
            </a:r>
          </a:p>
          <a:p>
            <a:endParaRPr lang="en-US" altLang="en-US" sz="1500">
              <a:ea typeface="ＭＳ Ｐゴシック" panose="020B0600070205080204" pitchFamily="34" charset="-128"/>
            </a:endParaRPr>
          </a:p>
          <a:p>
            <a:r>
              <a:rPr lang="en-US" altLang="en-US" sz="1500">
                <a:ea typeface="ＭＳ Ｐゴシック" panose="020B0600070205080204" pitchFamily="34" charset="-128"/>
              </a:rPr>
              <a:t>Note presence of summaries, citations, class hierarchy</a:t>
            </a:r>
          </a:p>
          <a:p>
            <a:endParaRPr lang="en-US" altLang="en-US" sz="1500">
              <a:ea typeface="ＭＳ Ｐゴシック" panose="020B0600070205080204" pitchFamily="34" charset="-128"/>
            </a:endParaRPr>
          </a:p>
          <a:p>
            <a:endParaRPr lang="en-US" altLang="en-US" sz="150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2124504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AD56381E-F8D9-2B43-8480-35E585E310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7350" y="114300"/>
            <a:ext cx="5772150" cy="857250"/>
          </a:xfrm>
        </p:spPr>
        <p:txBody>
          <a:bodyPr/>
          <a:lstStyle/>
          <a:p>
            <a:pPr algn="ctr"/>
            <a:r>
              <a:rPr lang="en-US" altLang="en-US" dirty="0">
                <a:ea typeface="ＭＳ Ｐゴシック" panose="020B0600070205080204" pitchFamily="34" charset="-128"/>
              </a:rPr>
              <a:t>Reaction Menu Commands</a:t>
            </a:r>
          </a:p>
        </p:txBody>
      </p:sp>
      <p:sp>
        <p:nvSpPr>
          <p:cNvPr id="48130" name="Rectangle 3">
            <a:extLst>
              <a:ext uri="{FF2B5EF4-FFF2-40B4-BE49-F238E27FC236}">
                <a16:creationId xmlns:a16="http://schemas.microsoft.com/office/drawing/2014/main" id="{BCF33FC6-59B4-A34B-8645-6D9D9F5F35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Search by reaction name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Search by E.C. #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Search by class (another E.C. interface)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Search by pathway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Search by substrates</a:t>
            </a:r>
          </a:p>
        </p:txBody>
      </p:sp>
    </p:spTree>
    <p:extLst>
      <p:ext uri="{BB962C8B-B14F-4D97-AF65-F5344CB8AC3E}">
        <p14:creationId xmlns:p14="http://schemas.microsoft.com/office/powerpoint/2010/main" val="20005177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>
            <a:extLst>
              <a:ext uri="{FF2B5EF4-FFF2-40B4-BE49-F238E27FC236}">
                <a16:creationId xmlns:a16="http://schemas.microsoft.com/office/drawing/2014/main" id="{442AE94E-5CDC-9B41-8E2E-A97E81BE9E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7350" y="114300"/>
            <a:ext cx="5772150" cy="857250"/>
          </a:xfrm>
        </p:spPr>
        <p:txBody>
          <a:bodyPr/>
          <a:lstStyle/>
          <a:p>
            <a:pPr algn="ctr"/>
            <a:r>
              <a:rPr lang="en-US" altLang="en-US" dirty="0">
                <a:ea typeface="ＭＳ Ｐゴシック" panose="020B0600070205080204" pitchFamily="34" charset="-128"/>
              </a:rPr>
              <a:t>What’</a:t>
            </a:r>
            <a:r>
              <a:rPr lang="en-US" altLang="ja-JP" dirty="0">
                <a:ea typeface="ＭＳ Ｐゴシック" panose="020B0600070205080204" pitchFamily="34" charset="-128"/>
              </a:rPr>
              <a:t>s in a Reaction Page?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50178" name="Rectangle 3">
            <a:extLst>
              <a:ext uri="{FF2B5EF4-FFF2-40B4-BE49-F238E27FC236}">
                <a16:creationId xmlns:a16="http://schemas.microsoft.com/office/drawing/2014/main" id="{F52FAF11-B06D-8347-8A00-8A4406549E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1257300"/>
            <a:ext cx="5772150" cy="360045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Search by EC for 2.6.1.11 (pick one)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Picture of reaction with clickable compounds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Pathways the reaction is involved in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Place in class hierarchy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Enzymes carrying out reaction (note schematic)</a:t>
            </a:r>
          </a:p>
        </p:txBody>
      </p:sp>
      <p:sp>
        <p:nvSpPr>
          <p:cNvPr id="50179" name="Text Box 4">
            <a:extLst>
              <a:ext uri="{FF2B5EF4-FFF2-40B4-BE49-F238E27FC236}">
                <a16:creationId xmlns:a16="http://schemas.microsoft.com/office/drawing/2014/main" id="{308B107B-399D-3644-B9F9-4286528B2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2644" y="1095375"/>
            <a:ext cx="521255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400" b="1">
                <a:solidFill>
                  <a:srgbClr val="FFCC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CC66"/>
              </a:buClr>
              <a:buSzPct val="68000"/>
              <a:buFont typeface="Monotype Sorts" pitchFamily="2" charset="2"/>
              <a:buChar char="l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CC66"/>
              </a:buClr>
              <a:buSzPct val="5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CC66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CC66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500" b="0">
              <a:solidFill>
                <a:schemeClr val="tx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975541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>
            <a:extLst>
              <a:ext uri="{FF2B5EF4-FFF2-40B4-BE49-F238E27FC236}">
                <a16:creationId xmlns:a16="http://schemas.microsoft.com/office/drawing/2014/main" id="{D935FB79-F6BD-F940-A57E-2C609C7718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7350" y="114300"/>
            <a:ext cx="5772150" cy="857250"/>
          </a:xfrm>
        </p:spPr>
        <p:txBody>
          <a:bodyPr/>
          <a:lstStyle/>
          <a:p>
            <a:pPr algn="ctr"/>
            <a:r>
              <a:rPr lang="en-US" altLang="en-US">
                <a:ea typeface="ＭＳ Ｐゴシック" panose="020B0600070205080204" pitchFamily="34" charset="-128"/>
              </a:rPr>
              <a:t>Desktop Lab Exercises</a:t>
            </a:r>
          </a:p>
        </p:txBody>
      </p:sp>
      <p:sp>
        <p:nvSpPr>
          <p:cNvPr id="78850" name="Rectangle 3">
            <a:extLst>
              <a:ext uri="{FF2B5EF4-FFF2-40B4-BE49-F238E27FC236}">
                <a16:creationId xmlns:a16="http://schemas.microsoft.com/office/drawing/2014/main" id="{37B35CE2-4101-6C43-9815-E3140FD15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Find the glutamine biosynthesis pathway by issuing each of the three types of queries in Pathway mode.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Find all cofactor biosynthesis pathways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Find the reaction whose EC number is 2.7.1.40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Find all reactions that convert glutamate to glutamine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2487384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>
            <a:extLst>
              <a:ext uri="{FF2B5EF4-FFF2-40B4-BE49-F238E27FC236}">
                <a16:creationId xmlns:a16="http://schemas.microsoft.com/office/drawing/2014/main" id="{BE14F4A6-13BB-5D47-8AB5-71CD7AF248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7350" y="114300"/>
            <a:ext cx="5772150" cy="857250"/>
          </a:xfrm>
        </p:spPr>
        <p:txBody>
          <a:bodyPr/>
          <a:lstStyle/>
          <a:p>
            <a:pPr algn="ctr"/>
            <a:r>
              <a:rPr lang="en-US" altLang="en-US" dirty="0">
                <a:ea typeface="ＭＳ Ｐゴシック" panose="020B0600070205080204" pitchFamily="34" charset="-128"/>
              </a:rPr>
              <a:t>Compound Menu Commands</a:t>
            </a:r>
          </a:p>
        </p:txBody>
      </p:sp>
      <p:sp>
        <p:nvSpPr>
          <p:cNvPr id="60418" name="Rectangle 3">
            <a:extLst>
              <a:ext uri="{FF2B5EF4-FFF2-40B4-BE49-F238E27FC236}">
                <a16:creationId xmlns:a16="http://schemas.microsoft.com/office/drawing/2014/main" id="{0F892EBD-E3BD-4748-94C4-64DC47E5D7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1314450"/>
            <a:ext cx="5772150" cy="360045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Search compound by name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Search compound by substring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Search by SMILES (structure)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Search by class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Advanced search</a:t>
            </a:r>
          </a:p>
        </p:txBody>
      </p:sp>
    </p:spTree>
    <p:extLst>
      <p:ext uri="{BB962C8B-B14F-4D97-AF65-F5344CB8AC3E}">
        <p14:creationId xmlns:p14="http://schemas.microsoft.com/office/powerpoint/2010/main" val="1453085738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>
            <a:extLst>
              <a:ext uri="{FF2B5EF4-FFF2-40B4-BE49-F238E27FC236}">
                <a16:creationId xmlns:a16="http://schemas.microsoft.com/office/drawing/2014/main" id="{17C74F8F-0574-4447-86F9-EFD1996816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7350" y="114300"/>
            <a:ext cx="5772150" cy="857250"/>
          </a:xfrm>
        </p:spPr>
        <p:txBody>
          <a:bodyPr/>
          <a:lstStyle/>
          <a:p>
            <a:pPr algn="ctr"/>
            <a:r>
              <a:rPr lang="en-US" altLang="en-US">
                <a:ea typeface="ＭＳ Ｐゴシック" panose="020B0600070205080204" pitchFamily="34" charset="-128"/>
              </a:rPr>
              <a:t>The SMILES Language</a:t>
            </a:r>
          </a:p>
        </p:txBody>
      </p:sp>
      <p:sp>
        <p:nvSpPr>
          <p:cNvPr id="62466" name="Rectangle 3">
            <a:extLst>
              <a:ext uri="{FF2B5EF4-FFF2-40B4-BE49-F238E27FC236}">
                <a16:creationId xmlns:a16="http://schemas.microsoft.com/office/drawing/2014/main" id="{9E9F7622-B74C-D540-A07F-0D9CFA7970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Simplified Molecular Input Line Entry System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Formal language  for describing chemical structures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Used within the Pathway Tools in a substructure search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Case is significant (lowercase for aromatic rings)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Examples:</a:t>
            </a:r>
          </a:p>
          <a:p>
            <a:pPr lvl="1">
              <a:buFont typeface="Monotype Sorts" pitchFamily="2" charset="2"/>
              <a:buNone/>
            </a:pPr>
            <a:r>
              <a:rPr lang="en-US" altLang="en-US">
                <a:latin typeface="Arial Narrow" panose="020B0604020202020204" pitchFamily="34" charset="0"/>
                <a:ea typeface="ＭＳ Ｐゴシック" panose="020B0600070205080204" pitchFamily="34" charset="-128"/>
              </a:rPr>
              <a:t>formate C(=O)O</a:t>
            </a:r>
          </a:p>
          <a:p>
            <a:pPr lvl="1">
              <a:buFont typeface="Monotype Sorts" pitchFamily="2" charset="2"/>
              <a:buNone/>
            </a:pPr>
            <a:r>
              <a:rPr lang="en-US" altLang="en-US">
                <a:latin typeface="Arial Narrow" panose="020B0604020202020204" pitchFamily="34" charset="0"/>
                <a:ea typeface="ＭＳ Ｐゴシック" panose="020B0600070205080204" pitchFamily="34" charset="-128"/>
              </a:rPr>
              <a:t>malate   OC(=O)CC(O)C(O)=O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For more information, see the Help facility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046999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>
            <a:extLst>
              <a:ext uri="{FF2B5EF4-FFF2-40B4-BE49-F238E27FC236}">
                <a16:creationId xmlns:a16="http://schemas.microsoft.com/office/drawing/2014/main" id="{C05BC036-72A2-204F-901A-D3FF450FC9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7350" y="114300"/>
            <a:ext cx="5772150" cy="857250"/>
          </a:xfrm>
        </p:spPr>
        <p:txBody>
          <a:bodyPr/>
          <a:lstStyle/>
          <a:p>
            <a:pPr algn="ctr"/>
            <a:r>
              <a:rPr lang="en-US" altLang="en-US" sz="2800" dirty="0">
                <a:ea typeface="ＭＳ Ｐゴシック" panose="020B0600070205080204" pitchFamily="34" charset="-128"/>
              </a:rPr>
              <a:t>Introduction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8194" name="Rectangle 3">
            <a:extLst>
              <a:ext uri="{FF2B5EF4-FFF2-40B4-BE49-F238E27FC236}">
                <a16:creationId xmlns:a16="http://schemas.microsoft.com/office/drawing/2014/main" id="{E395AADD-04C0-5B4A-B579-8311995BDA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80039" y="971550"/>
            <a:ext cx="5772150" cy="360045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Navigator runs via desktop mode and web mode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The two versions are similar, but each has unique features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Navigator functions: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Search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Genome browser</a:t>
            </a:r>
          </a:p>
          <a:p>
            <a:pPr lvl="1"/>
            <a:r>
              <a:rPr lang="en-US" altLang="en-US" dirty="0" err="1">
                <a:ea typeface="ＭＳ Ｐゴシック" panose="020B0600070205080204" pitchFamily="34" charset="-128"/>
              </a:rPr>
              <a:t>SmartTables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Omics data analysis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Metabolic route search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Browse metabolic network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Browse regulatory network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04359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>
            <a:extLst>
              <a:ext uri="{FF2B5EF4-FFF2-40B4-BE49-F238E27FC236}">
                <a16:creationId xmlns:a16="http://schemas.microsoft.com/office/drawing/2014/main" id="{9AF9276C-EC6C-204D-8697-09B4F43E3C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7350" y="114300"/>
            <a:ext cx="5772150" cy="857250"/>
          </a:xfrm>
        </p:spPr>
        <p:txBody>
          <a:bodyPr/>
          <a:lstStyle/>
          <a:p>
            <a:pPr algn="ctr"/>
            <a:r>
              <a:rPr lang="en-US" altLang="en-US" dirty="0">
                <a:ea typeface="ＭＳ Ｐゴシック" panose="020B0600070205080204" pitchFamily="34" charset="-128"/>
              </a:rPr>
              <a:t>What’</a:t>
            </a:r>
            <a:r>
              <a:rPr lang="en-US" altLang="ja-JP" dirty="0">
                <a:ea typeface="ＭＳ Ｐゴシック" panose="020B0600070205080204" pitchFamily="34" charset="-128"/>
              </a:rPr>
              <a:t>s in a Metabolite Page?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64514" name="Rectangle 3">
            <a:extLst>
              <a:ext uri="{FF2B5EF4-FFF2-40B4-BE49-F238E27FC236}">
                <a16:creationId xmlns:a16="http://schemas.microsoft.com/office/drawing/2014/main" id="{80AE15A4-0C55-C641-AFC5-F6BED56E25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1314450"/>
            <a:ext cx="5772150" cy="360045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Sample (N-acetylglutamyl-phosphate)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Synonyms, empirical formula, MW, links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Structure (you can add these in editors)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SMILES code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Pathways and reactions involving this compound</a:t>
            </a:r>
          </a:p>
        </p:txBody>
      </p:sp>
    </p:spTree>
    <p:extLst>
      <p:ext uri="{BB962C8B-B14F-4D97-AF65-F5344CB8AC3E}">
        <p14:creationId xmlns:p14="http://schemas.microsoft.com/office/powerpoint/2010/main" val="3769352147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>
            <a:extLst>
              <a:ext uri="{FF2B5EF4-FFF2-40B4-BE49-F238E27FC236}">
                <a16:creationId xmlns:a16="http://schemas.microsoft.com/office/drawing/2014/main" id="{96AACAF8-9CD7-DF40-B7A9-534D4F61FC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7350" y="114300"/>
            <a:ext cx="5772150" cy="857250"/>
          </a:xfrm>
        </p:spPr>
        <p:txBody>
          <a:bodyPr/>
          <a:lstStyle/>
          <a:p>
            <a:pPr algn="ctr"/>
            <a:r>
              <a:rPr lang="en-US" altLang="en-US" dirty="0">
                <a:ea typeface="ＭＳ Ｐゴシック" panose="020B0600070205080204" pitchFamily="34" charset="-128"/>
              </a:rPr>
              <a:t>Miscellaneous Commands</a:t>
            </a:r>
          </a:p>
        </p:txBody>
      </p:sp>
      <p:sp>
        <p:nvSpPr>
          <p:cNvPr id="66562" name="Rectangle 3">
            <a:extLst>
              <a:ext uri="{FF2B5EF4-FFF2-40B4-BE49-F238E27FC236}">
                <a16:creationId xmlns:a16="http://schemas.microsoft.com/office/drawing/2014/main" id="{91F7AA44-9C91-CF48-94F9-8F22C6D704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History commands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Answer-List commands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Clone window command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Fix window and unfix window commands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Other commands:</a:t>
            </a:r>
          </a:p>
          <a:p>
            <a:pPr lvl="1"/>
            <a:r>
              <a:rPr lang="en-US" altLang="en-US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Print to file (makes a postscript file)</a:t>
            </a:r>
          </a:p>
          <a:p>
            <a:pPr lvl="1"/>
            <a:r>
              <a:rPr lang="en-US" altLang="en-US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Help</a:t>
            </a:r>
          </a:p>
          <a:p>
            <a:pPr lvl="1"/>
            <a:r>
              <a:rPr lang="en-US" altLang="en-US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Preferences</a:t>
            </a:r>
          </a:p>
          <a:p>
            <a:pPr lvl="1"/>
            <a:r>
              <a:rPr lang="en-US" altLang="en-US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Exit</a:t>
            </a:r>
          </a:p>
        </p:txBody>
      </p:sp>
    </p:spTree>
    <p:extLst>
      <p:ext uri="{BB962C8B-B14F-4D97-AF65-F5344CB8AC3E}">
        <p14:creationId xmlns:p14="http://schemas.microsoft.com/office/powerpoint/2010/main" val="3997595445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026">
            <a:extLst>
              <a:ext uri="{FF2B5EF4-FFF2-40B4-BE49-F238E27FC236}">
                <a16:creationId xmlns:a16="http://schemas.microsoft.com/office/drawing/2014/main" id="{0E3D2C99-C6B1-964F-A078-C03C22FF19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7350" y="114300"/>
            <a:ext cx="5772150" cy="857250"/>
          </a:xfrm>
        </p:spPr>
        <p:txBody>
          <a:bodyPr/>
          <a:lstStyle/>
          <a:p>
            <a:pPr algn="ctr"/>
            <a:r>
              <a:rPr lang="en-US" altLang="en-US" sz="2800" dirty="0">
                <a:ea typeface="ＭＳ Ｐゴシック" panose="020B0600070205080204" pitchFamily="34" charset="-128"/>
              </a:rPr>
              <a:t>User Preferences</a:t>
            </a:r>
          </a:p>
        </p:txBody>
      </p:sp>
      <p:sp>
        <p:nvSpPr>
          <p:cNvPr id="68610" name="Rectangle 1027">
            <a:extLst>
              <a:ext uri="{FF2B5EF4-FFF2-40B4-BE49-F238E27FC236}">
                <a16:creationId xmlns:a16="http://schemas.microsoft.com/office/drawing/2014/main" id="{08B98D4F-38C3-3C45-8BDE-1E03992E51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1428750"/>
            <a:ext cx="5772150" cy="360045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Color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Layout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Compound window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Reaction window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Pathway window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History/Answer list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Reverting and saving user preferences</a:t>
            </a:r>
          </a:p>
        </p:txBody>
      </p:sp>
    </p:spTree>
    <p:extLst>
      <p:ext uri="{BB962C8B-B14F-4D97-AF65-F5344CB8AC3E}">
        <p14:creationId xmlns:p14="http://schemas.microsoft.com/office/powerpoint/2010/main" val="781863594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>
            <a:extLst>
              <a:ext uri="{FF2B5EF4-FFF2-40B4-BE49-F238E27FC236}">
                <a16:creationId xmlns:a16="http://schemas.microsoft.com/office/drawing/2014/main" id="{F4198C92-BCDE-F245-A528-536737D1ED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7350" y="114300"/>
            <a:ext cx="5772150" cy="857250"/>
          </a:xfrm>
        </p:spPr>
        <p:txBody>
          <a:bodyPr/>
          <a:lstStyle/>
          <a:p>
            <a:pPr algn="ctr"/>
            <a:r>
              <a:rPr lang="en-US" altLang="en-US" dirty="0">
                <a:ea typeface="ＭＳ Ｐゴシック" panose="020B0600070205080204" pitchFamily="34" charset="-128"/>
              </a:rPr>
              <a:t>Desktop Exercises</a:t>
            </a:r>
          </a:p>
        </p:txBody>
      </p:sp>
      <p:sp>
        <p:nvSpPr>
          <p:cNvPr id="74754" name="Rectangle 3">
            <a:extLst>
              <a:ext uri="{FF2B5EF4-FFF2-40B4-BE49-F238E27FC236}">
                <a16:creationId xmlns:a16="http://schemas.microsoft.com/office/drawing/2014/main" id="{042C325D-DF8D-344A-897A-6130010310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Find the page for pyruvate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What proteins transport pyruvate into the cell, using what transport reactions?</a:t>
            </a:r>
          </a:p>
          <a:p>
            <a:pPr>
              <a:lnSpc>
                <a:spcPct val="90000"/>
              </a:lnSpc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Retrieve compounds containing a </a:t>
            </a:r>
            <a:r>
              <a:rPr lang="en-US" altLang="en-US" dirty="0" err="1">
                <a:ea typeface="ＭＳ Ｐゴシック" panose="020B0600070205080204" pitchFamily="34" charset="-128"/>
              </a:rPr>
              <a:t>formate</a:t>
            </a:r>
            <a:r>
              <a:rPr lang="en-US" altLang="en-US" dirty="0">
                <a:ea typeface="ＭＳ Ｐゴシック" panose="020B0600070205080204" pitchFamily="34" charset="-128"/>
              </a:rPr>
              <a:t> group</a:t>
            </a:r>
          </a:p>
          <a:p>
            <a:pPr>
              <a:lnSpc>
                <a:spcPct val="90000"/>
              </a:lnSpc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Retrieve all reactions involved in proline biosynthesis</a:t>
            </a:r>
          </a:p>
          <a:p>
            <a:pPr>
              <a:lnSpc>
                <a:spcPct val="90000"/>
              </a:lnSpc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8245517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>
            <a:extLst>
              <a:ext uri="{FF2B5EF4-FFF2-40B4-BE49-F238E27FC236}">
                <a16:creationId xmlns:a16="http://schemas.microsoft.com/office/drawing/2014/main" id="{F4198C92-BCDE-F245-A528-536737D1ED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7350" y="114300"/>
            <a:ext cx="5772150" cy="857250"/>
          </a:xfrm>
        </p:spPr>
        <p:txBody>
          <a:bodyPr/>
          <a:lstStyle/>
          <a:p>
            <a:pPr algn="ctr"/>
            <a:r>
              <a:rPr lang="en-US" altLang="en-US" dirty="0">
                <a:ea typeface="ＭＳ Ｐゴシック" panose="020B0600070205080204" pitchFamily="34" charset="-128"/>
              </a:rPr>
              <a:t>Desktop Exercises</a:t>
            </a:r>
          </a:p>
        </p:txBody>
      </p:sp>
      <p:sp>
        <p:nvSpPr>
          <p:cNvPr id="74754" name="Rectangle 3">
            <a:extLst>
              <a:ext uri="{FF2B5EF4-FFF2-40B4-BE49-F238E27FC236}">
                <a16:creationId xmlns:a16="http://schemas.microsoft.com/office/drawing/2014/main" id="{042C325D-DF8D-344A-897A-6130010310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Find the page for pyruvate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Compound -&gt; Search by name or Frame ID: “pyruvate”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What proteins transport pyruvate into the cell, using what transport reactions?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Look for transport section in page for pyruvate; click to reaction page to find the genes</a:t>
            </a:r>
          </a:p>
          <a:p>
            <a:pPr>
              <a:lnSpc>
                <a:spcPct val="90000"/>
              </a:lnSpc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Retrieve compounds containing a </a:t>
            </a:r>
            <a:r>
              <a:rPr lang="en-US" altLang="en-US" dirty="0" err="1">
                <a:ea typeface="ＭＳ Ｐゴシック" panose="020B0600070205080204" pitchFamily="34" charset="-128"/>
              </a:rPr>
              <a:t>formate</a:t>
            </a:r>
            <a:r>
              <a:rPr lang="en-US" altLang="en-US" dirty="0">
                <a:ea typeface="ＭＳ Ｐゴシック" panose="020B0600070205080204" pitchFamily="34" charset="-128"/>
              </a:rPr>
              <a:t> group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Compound -&gt; Search by SMILES substructure:  “C(O)=O”</a:t>
            </a:r>
          </a:p>
          <a:p>
            <a:pPr>
              <a:lnSpc>
                <a:spcPct val="90000"/>
              </a:lnSpc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Retrieve all reactions involved in proline biosynthesis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Reaction -&gt; Search by Pathway: Navigate to L-proline biosynthesis I via menu hierarchy via Biosynthesis, Amino Acid Biosynthesis, </a:t>
            </a:r>
            <a:r>
              <a:rPr lang="en-US" altLang="en-US" dirty="0" err="1">
                <a:ea typeface="ＭＳ Ｐゴシック" panose="020B0600070205080204" pitchFamily="34" charset="-128"/>
              </a:rPr>
              <a:t>etc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0108930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>
            <a:extLst>
              <a:ext uri="{FF2B5EF4-FFF2-40B4-BE49-F238E27FC236}">
                <a16:creationId xmlns:a16="http://schemas.microsoft.com/office/drawing/2014/main" id="{F43FB0DE-DD8B-9B48-B8C6-99D4A1D0C4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7350" y="114300"/>
            <a:ext cx="5772150" cy="857250"/>
          </a:xfrm>
        </p:spPr>
        <p:txBody>
          <a:bodyPr/>
          <a:lstStyle/>
          <a:p>
            <a:pPr algn="ctr"/>
            <a:r>
              <a:rPr lang="en-US" altLang="en-US">
                <a:ea typeface="ＭＳ Ｐゴシック" panose="020B0600070205080204" pitchFamily="34" charset="-128"/>
              </a:rPr>
              <a:t>Lab Exercises</a:t>
            </a:r>
          </a:p>
        </p:txBody>
      </p:sp>
      <p:sp>
        <p:nvSpPr>
          <p:cNvPr id="72706" name="Rectangle 3">
            <a:extLst>
              <a:ext uri="{FF2B5EF4-FFF2-40B4-BE49-F238E27FC236}">
                <a16:creationId xmlns:a16="http://schemas.microsoft.com/office/drawing/2014/main" id="{F3AE5F0A-DAB6-4946-8CF5-447FE34241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Set up personal preferences for:</a:t>
            </a:r>
          </a:p>
          <a:p>
            <a:pPr>
              <a:buFont typeface="Wingdings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	Color</a:t>
            </a:r>
          </a:p>
          <a:p>
            <a:pPr>
              <a:buFont typeface="Wingdings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	Layout (set number of windows to 2)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Save new preferences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Play with settings for Compound, Reaction, Pathway, and Overview windows.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Choose settings for History/Answer List preferences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79256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>
            <a:extLst>
              <a:ext uri="{FF2B5EF4-FFF2-40B4-BE49-F238E27FC236}">
                <a16:creationId xmlns:a16="http://schemas.microsoft.com/office/drawing/2014/main" id="{544270B3-06B4-5943-AFCE-992074D74C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7350" y="114300"/>
            <a:ext cx="5772150" cy="857250"/>
          </a:xfrm>
        </p:spPr>
        <p:txBody>
          <a:bodyPr/>
          <a:lstStyle/>
          <a:p>
            <a:pPr algn="ctr"/>
            <a:r>
              <a:rPr lang="en-US" altLang="en-US">
                <a:ea typeface="ＭＳ Ｐゴシック" panose="020B0600070205080204" pitchFamily="34" charset="-128"/>
              </a:rPr>
              <a:t>Desktop Lab Exercises</a:t>
            </a:r>
          </a:p>
        </p:txBody>
      </p:sp>
      <p:sp>
        <p:nvSpPr>
          <p:cNvPr id="80898" name="Rectangle 3">
            <a:extLst>
              <a:ext uri="{FF2B5EF4-FFF2-40B4-BE49-F238E27FC236}">
                <a16:creationId xmlns:a16="http://schemas.microsoft.com/office/drawing/2014/main" id="{5F1955AA-7EEE-2048-AD63-BD6FA21085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43100" y="1428750"/>
            <a:ext cx="5772150" cy="360045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Clone a window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Navigate in the cloned window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Set preferences so Navigator displays 2 windows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Navigate by clicking on live objects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Fix Window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Navigate in unfixed window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Fix second window and then click on live object</a:t>
            </a:r>
          </a:p>
        </p:txBody>
      </p:sp>
    </p:spTree>
    <p:extLst>
      <p:ext uri="{BB962C8B-B14F-4D97-AF65-F5344CB8AC3E}">
        <p14:creationId xmlns:p14="http://schemas.microsoft.com/office/powerpoint/2010/main" val="335747951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>
            <a:extLst>
              <a:ext uri="{FF2B5EF4-FFF2-40B4-BE49-F238E27FC236}">
                <a16:creationId xmlns:a16="http://schemas.microsoft.com/office/drawing/2014/main" id="{97B9303D-D170-EB4B-B170-5406FC824FA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57350" y="971550"/>
            <a:ext cx="5829300" cy="1102519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Pathway Tools Web Mode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highlight>
                  <a:srgbClr val="FFFF00"/>
                </a:highlight>
                <a:ea typeface="ＭＳ Ｐゴシック" panose="020B0600070205080204" pitchFamily="34" charset="-128"/>
              </a:rPr>
              <a:t>[This portion is way out of date]</a:t>
            </a:r>
          </a:p>
        </p:txBody>
      </p:sp>
      <p:sp>
        <p:nvSpPr>
          <p:cNvPr id="82946" name="Rectangle 3">
            <a:extLst>
              <a:ext uri="{FF2B5EF4-FFF2-40B4-BE49-F238E27FC236}">
                <a16:creationId xmlns:a16="http://schemas.microsoft.com/office/drawing/2014/main" id="{6DC65D3A-E390-114D-B617-55B3FF11612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r">
              <a:lnSpc>
                <a:spcPct val="90000"/>
              </a:lnSpc>
            </a:pPr>
            <a:endParaRPr lang="en-US" altLang="en-US" sz="150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2591081"/>
      </p:ext>
    </p:extLst>
  </p:cSld>
  <p:clrMapOvr>
    <a:masterClrMapping/>
  </p:clrMapOvr>
  <p:transition spd="med"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>
            <a:extLst>
              <a:ext uri="{FF2B5EF4-FFF2-40B4-BE49-F238E27FC236}">
                <a16:creationId xmlns:a16="http://schemas.microsoft.com/office/drawing/2014/main" id="{6F8F24A7-56B5-7D4F-858A-52A8504355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Multiple Web Entry Points</a:t>
            </a:r>
          </a:p>
        </p:txBody>
      </p:sp>
      <p:sp>
        <p:nvSpPr>
          <p:cNvPr id="84994" name="Content Placeholder 2">
            <a:extLst>
              <a:ext uri="{FF2B5EF4-FFF2-40B4-BE49-F238E27FC236}">
                <a16:creationId xmlns:a16="http://schemas.microsoft.com/office/drawing/2014/main" id="{1399A385-188F-444B-B465-D18DD4B809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BioCyc.org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EcoCyc.org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BsubCyc.org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Pseudomonas.biocyc.org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Mycobacterium.biocyc.org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Clostridium.biocyc.org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HumanCyc.org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19348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411F5C0B-3764-EF40-84CC-533F462E82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43100" y="400050"/>
            <a:ext cx="5772150" cy="857250"/>
          </a:xfrm>
        </p:spPr>
        <p:txBody>
          <a:bodyPr/>
          <a:lstStyle/>
          <a:p>
            <a:pPr algn="ctr">
              <a:defRPr/>
            </a:pPr>
            <a:r>
              <a:rPr lang="en-US" b="0">
                <a:cs typeface="+mj-cs"/>
              </a:rPr>
              <a:t>Help is One Click Away!</a:t>
            </a:r>
          </a:p>
        </p:txBody>
      </p:sp>
      <p:pic>
        <p:nvPicPr>
          <p:cNvPr id="86018" name="Picture 1">
            <a:extLst>
              <a:ext uri="{FF2B5EF4-FFF2-40B4-BE49-F238E27FC236}">
                <a16:creationId xmlns:a16="http://schemas.microsoft.com/office/drawing/2014/main" id="{E677F79F-0F6F-314F-BD18-79D912B6C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2114550"/>
            <a:ext cx="53149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Oval 2">
            <a:extLst>
              <a:ext uri="{FF2B5EF4-FFF2-40B4-BE49-F238E27FC236}">
                <a16:creationId xmlns:a16="http://schemas.microsoft.com/office/drawing/2014/main" id="{6697C84C-C75C-C642-8AF6-F01083BD9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0" y="2686050"/>
            <a:ext cx="857250" cy="514350"/>
          </a:xfrm>
          <a:prstGeom prst="ellipse">
            <a:avLst/>
          </a:prstGeom>
          <a:noFill/>
          <a:ln w="47625">
            <a:solidFill>
              <a:srgbClr val="ECAB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400" b="1">
                <a:solidFill>
                  <a:srgbClr val="FFCC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CC66"/>
              </a:buClr>
              <a:buSzPct val="68000"/>
              <a:buFont typeface="Monotype Sorts" pitchFamily="2" charset="2"/>
              <a:buChar char="l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CC66"/>
              </a:buClr>
              <a:buSzPct val="5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CC66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CC66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500" b="0">
              <a:solidFill>
                <a:schemeClr val="tx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477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>
            <a:extLst>
              <a:ext uri="{FF2B5EF4-FFF2-40B4-BE49-F238E27FC236}">
                <a16:creationId xmlns:a16="http://schemas.microsoft.com/office/drawing/2014/main" id="{3DD7E511-AFA3-1D49-B732-6229EBD08AA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0200" y="1028700"/>
            <a:ext cx="5829300" cy="1102519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Navigator Desktop Mode</a:t>
            </a:r>
          </a:p>
        </p:txBody>
      </p:sp>
      <p:sp>
        <p:nvSpPr>
          <p:cNvPr id="10242" name="Rectangle 4">
            <a:extLst>
              <a:ext uri="{FF2B5EF4-FFF2-40B4-BE49-F238E27FC236}">
                <a16:creationId xmlns:a16="http://schemas.microsoft.com/office/drawing/2014/main" id="{A48A8E34-CE73-EB46-B823-CA020A95E00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0914635"/>
      </p:ext>
    </p:extLst>
  </p:cSld>
  <p:clrMapOvr>
    <a:masterClrMapping/>
  </p:clrMapOvr>
  <p:transition spd="med"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Content Placeholder 2">
            <a:extLst>
              <a:ext uri="{FF2B5EF4-FFF2-40B4-BE49-F238E27FC236}">
                <a16:creationId xmlns:a16="http://schemas.microsoft.com/office/drawing/2014/main" id="{76E0435D-5032-5B44-8542-00722875581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14550" y="1600200"/>
            <a:ext cx="5372100" cy="6858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2700">
                <a:ea typeface="ＭＳ Ｐゴシック" panose="020B0600070205080204" pitchFamily="34" charset="-128"/>
              </a:rPr>
              <a:t>The Web Account System</a:t>
            </a:r>
          </a:p>
        </p:txBody>
      </p:sp>
    </p:spTree>
    <p:extLst>
      <p:ext uri="{BB962C8B-B14F-4D97-AF65-F5344CB8AC3E}">
        <p14:creationId xmlns:p14="http://schemas.microsoft.com/office/powerpoint/2010/main" val="40549334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>
            <a:extLst>
              <a:ext uri="{FF2B5EF4-FFF2-40B4-BE49-F238E27FC236}">
                <a16:creationId xmlns:a16="http://schemas.microsoft.com/office/drawing/2014/main" id="{A26ED71B-0BD6-0846-BAE3-24CD313226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0">
                <a:ea typeface="ＭＳ Ｐゴシック" panose="020B0600070205080204" pitchFamily="34" charset="-128"/>
              </a:rPr>
              <a:t>The Web Account System</a:t>
            </a:r>
          </a:p>
        </p:txBody>
      </p:sp>
      <p:sp>
        <p:nvSpPr>
          <p:cNvPr id="88066" name="Rectangle 3">
            <a:extLst>
              <a:ext uri="{FF2B5EF4-FFF2-40B4-BE49-F238E27FC236}">
                <a16:creationId xmlns:a16="http://schemas.microsoft.com/office/drawing/2014/main" id="{6CB9BCD9-502C-7A4B-A396-E828A003C8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85900" y="1028700"/>
            <a:ext cx="2400300" cy="35433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0">
                <a:ea typeface="ＭＳ Ｐゴシック" panose="020B0600070205080204" pitchFamily="34" charset="-128"/>
              </a:rPr>
              <a:t>Creating a web account enables you to:</a:t>
            </a:r>
          </a:p>
          <a:p>
            <a:pPr marL="0" indent="0"/>
            <a:endParaRPr lang="en-US" altLang="en-US" sz="1050">
              <a:ea typeface="ＭＳ Ｐゴシック" panose="020B0600070205080204" pitchFamily="34" charset="-128"/>
            </a:endParaRPr>
          </a:p>
          <a:p>
            <a:pPr marL="0" indent="0"/>
            <a:r>
              <a:rPr lang="en-US" altLang="en-US" sz="1350">
                <a:ea typeface="ＭＳ Ｐゴシック" panose="020B0600070205080204" pitchFamily="34" charset="-128"/>
              </a:rPr>
              <a:t>Save SmartTables</a:t>
            </a:r>
          </a:p>
          <a:p>
            <a:pPr marL="0" indent="0"/>
            <a:endParaRPr lang="en-US" altLang="en-US" sz="1350">
              <a:ea typeface="ＭＳ Ｐゴシック" panose="020B0600070205080204" pitchFamily="34" charset="-128"/>
            </a:endParaRPr>
          </a:p>
          <a:p>
            <a:pPr marL="0" indent="0"/>
            <a:r>
              <a:rPr lang="en-US" altLang="en-US" sz="1350">
                <a:ea typeface="ＭＳ Ｐゴシック" panose="020B0600070205080204" pitchFamily="34" charset="-128"/>
              </a:rPr>
              <a:t>Run metabolic models</a:t>
            </a:r>
          </a:p>
          <a:p>
            <a:pPr marL="0" indent="0"/>
            <a:endParaRPr lang="en-US" altLang="en-US" sz="1350">
              <a:ea typeface="ＭＳ Ｐゴシック" panose="020B0600070205080204" pitchFamily="34" charset="-128"/>
            </a:endParaRPr>
          </a:p>
          <a:p>
            <a:pPr marL="0" indent="0"/>
            <a:r>
              <a:rPr lang="en-US" altLang="en-US" sz="1350">
                <a:ea typeface="ＭＳ Ｐゴシック" panose="020B0600070205080204" pitchFamily="34" charset="-128"/>
              </a:rPr>
              <a:t>Save organism groups for comparative analysis</a:t>
            </a:r>
          </a:p>
          <a:p>
            <a:pPr marL="0" indent="0"/>
            <a:endParaRPr lang="en-US" altLang="en-US" sz="1350">
              <a:ea typeface="ＭＳ Ｐゴシック" panose="020B0600070205080204" pitchFamily="34" charset="-128"/>
            </a:endParaRPr>
          </a:p>
          <a:p>
            <a:pPr marL="0" indent="0"/>
            <a:r>
              <a:rPr lang="en-US" altLang="en-US" sz="1350">
                <a:ea typeface="ＭＳ Ｐゴシック" panose="020B0600070205080204" pitchFamily="34" charset="-128"/>
              </a:rPr>
              <a:t>Define a favorite database</a:t>
            </a:r>
            <a:endParaRPr lang="en-US" altLang="en-US" sz="105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en-US" sz="1050">
              <a:ea typeface="ＭＳ Ｐゴシック" panose="020B0600070205080204" pitchFamily="34" charset="-128"/>
            </a:endParaRPr>
          </a:p>
        </p:txBody>
      </p:sp>
      <p:pic>
        <p:nvPicPr>
          <p:cNvPr id="88067" name="Picture 2">
            <a:extLst>
              <a:ext uri="{FF2B5EF4-FFF2-40B4-BE49-F238E27FC236}">
                <a16:creationId xmlns:a16="http://schemas.microsoft.com/office/drawing/2014/main" id="{FE7EA545-77CE-C942-9118-D27971F66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4972050" y="2228851"/>
            <a:ext cx="2521744" cy="2394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8" name="Picture 2">
            <a:extLst>
              <a:ext uri="{FF2B5EF4-FFF2-40B4-BE49-F238E27FC236}">
                <a16:creationId xmlns:a16="http://schemas.microsoft.com/office/drawing/2014/main" id="{D7316796-411B-E546-AC62-376189DB7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4498182" y="834629"/>
            <a:ext cx="3142060" cy="49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9" name="Oval 6">
            <a:extLst>
              <a:ext uri="{FF2B5EF4-FFF2-40B4-BE49-F238E27FC236}">
                <a16:creationId xmlns:a16="http://schemas.microsoft.com/office/drawing/2014/main" id="{D64A26F2-DD80-B842-9AE6-CC28890B3509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5516166" y="742950"/>
            <a:ext cx="1028700" cy="285750"/>
          </a:xfrm>
          <a:prstGeom prst="ellipse">
            <a:avLst/>
          </a:prstGeom>
          <a:noFill/>
          <a:ln w="28575">
            <a:solidFill>
              <a:srgbClr val="8FF26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205740" rIns="0" bIns="68580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400" b="1">
                <a:solidFill>
                  <a:srgbClr val="FFCC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CC66"/>
              </a:buClr>
              <a:buSzPct val="68000"/>
              <a:buFont typeface="Monotype Sorts" pitchFamily="2" charset="2"/>
              <a:buChar char="l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CC66"/>
              </a:buClr>
              <a:buSzPct val="5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CC66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CC66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500" b="0">
              <a:solidFill>
                <a:schemeClr val="tx1"/>
              </a:solidFill>
              <a:latin typeface="Helvetica" pitchFamily="2" charset="0"/>
            </a:endParaRPr>
          </a:p>
        </p:txBody>
      </p:sp>
      <p:pic>
        <p:nvPicPr>
          <p:cNvPr id="88070" name="Picture 7">
            <a:extLst>
              <a:ext uri="{FF2B5EF4-FFF2-40B4-BE49-F238E27FC236}">
                <a16:creationId xmlns:a16="http://schemas.microsoft.com/office/drawing/2014/main" id="{EAF92AD1-BC86-B84E-BB30-5C50F7616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4479131" y="1428750"/>
            <a:ext cx="32004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8126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>
            <a:extLst>
              <a:ext uri="{FF2B5EF4-FFF2-40B4-BE49-F238E27FC236}">
                <a16:creationId xmlns:a16="http://schemas.microsoft.com/office/drawing/2014/main" id="{578C0997-8568-594E-A1E4-CA699A3E96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28750" y="0"/>
            <a:ext cx="6572250" cy="857250"/>
          </a:xfrm>
        </p:spPr>
        <p:txBody>
          <a:bodyPr/>
          <a:lstStyle/>
          <a:p>
            <a:r>
              <a:rPr lang="en-US" altLang="en-US" b="0">
                <a:ea typeface="ＭＳ Ｐゴシック" panose="020B0600070205080204" pitchFamily="34" charset="-128"/>
              </a:rPr>
              <a:t>Save Organism Groups with Web Accounts</a:t>
            </a:r>
          </a:p>
        </p:txBody>
      </p:sp>
      <p:sp>
        <p:nvSpPr>
          <p:cNvPr id="90114" name="Content Placeholder 2">
            <a:extLst>
              <a:ext uri="{FF2B5EF4-FFF2-40B4-BE49-F238E27FC236}">
                <a16:creationId xmlns:a16="http://schemas.microsoft.com/office/drawing/2014/main" id="{CE87E360-F3FD-C544-8A0A-6A419CA485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28750" y="1143000"/>
            <a:ext cx="2571750" cy="3600450"/>
          </a:xfrm>
        </p:spPr>
        <p:txBody>
          <a:bodyPr/>
          <a:lstStyle/>
          <a:p>
            <a:r>
              <a:rPr lang="en-US" altLang="en-US" sz="1200">
                <a:ea typeface="ＭＳ Ｐゴシック" panose="020B0600070205080204" pitchFamily="34" charset="-128"/>
              </a:rPr>
              <a:t>Note the </a:t>
            </a:r>
            <a:r>
              <a:rPr lang="en-US" altLang="en-US" sz="1200">
                <a:solidFill>
                  <a:schemeClr val="bg1"/>
                </a:solidFill>
                <a:ea typeface="ＭＳ Ｐゴシック" panose="020B0600070205080204" pitchFamily="34" charset="-128"/>
              </a:rPr>
              <a:t>My Lists</a:t>
            </a:r>
            <a:r>
              <a:rPr lang="en-US" altLang="en-US" sz="1200">
                <a:ea typeface="ＭＳ Ｐゴシック" panose="020B0600070205080204" pitchFamily="34" charset="-128"/>
              </a:rPr>
              <a:t> tab on the multi-organism selector for comparative analyses.</a:t>
            </a:r>
          </a:p>
          <a:p>
            <a:endParaRPr lang="en-US" altLang="en-US" sz="1200">
              <a:ea typeface="ＭＳ Ｐゴシック" panose="020B0600070205080204" pitchFamily="34" charset="-128"/>
            </a:endParaRPr>
          </a:p>
          <a:p>
            <a:r>
              <a:rPr lang="en-US" altLang="en-US" sz="1200">
                <a:ea typeface="ＭＳ Ｐゴシック" panose="020B0600070205080204" pitchFamily="34" charset="-128"/>
              </a:rPr>
              <a:t>When you perform comparative analyses, you can easily save groups of organisms for re-using at a later time.</a:t>
            </a:r>
          </a:p>
        </p:txBody>
      </p:sp>
      <p:pic>
        <p:nvPicPr>
          <p:cNvPr id="90115" name="Picture 2">
            <a:extLst>
              <a:ext uri="{FF2B5EF4-FFF2-40B4-BE49-F238E27FC236}">
                <a16:creationId xmlns:a16="http://schemas.microsoft.com/office/drawing/2014/main" id="{F044D238-EBA5-AE44-A5F4-890093C56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4171950" y="1257300"/>
            <a:ext cx="3558779" cy="263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32936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>
            <a:extLst>
              <a:ext uri="{FF2B5EF4-FFF2-40B4-BE49-F238E27FC236}">
                <a16:creationId xmlns:a16="http://schemas.microsoft.com/office/drawing/2014/main" id="{93ADB059-2ACA-8A4F-8289-19DD5706FE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0150" y="112193"/>
            <a:ext cx="6743700" cy="857250"/>
          </a:xfrm>
        </p:spPr>
        <p:txBody>
          <a:bodyPr/>
          <a:lstStyle/>
          <a:p>
            <a:r>
              <a:rPr lang="en-US" altLang="en-US" b="0" dirty="0">
                <a:ea typeface="ＭＳ Ｐゴシック" panose="020B0600070205080204" pitchFamily="34" charset="-128"/>
              </a:rPr>
              <a:t>Define a Favorite Database with Web Accounts</a:t>
            </a:r>
          </a:p>
        </p:txBody>
      </p:sp>
      <p:pic>
        <p:nvPicPr>
          <p:cNvPr id="92162" name="Picture 8">
            <a:extLst>
              <a:ext uri="{FF2B5EF4-FFF2-40B4-BE49-F238E27FC236}">
                <a16:creationId xmlns:a16="http://schemas.microsoft.com/office/drawing/2014/main" id="{0E9C1A46-E94E-D149-B9DD-9BE6ECD54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4400550" y="1257300"/>
            <a:ext cx="3239691" cy="1940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Oval 9">
            <a:extLst>
              <a:ext uri="{FF2B5EF4-FFF2-40B4-BE49-F238E27FC236}">
                <a16:creationId xmlns:a16="http://schemas.microsoft.com/office/drawing/2014/main" id="{61CCFE4F-32D6-A44D-B4C6-94179DC93582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4171950" y="1428750"/>
            <a:ext cx="1028700" cy="285750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205740" rIns="0" bIns="68580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400" b="1">
                <a:solidFill>
                  <a:srgbClr val="FFCC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CC66"/>
              </a:buClr>
              <a:buSzPct val="68000"/>
              <a:buFont typeface="Monotype Sorts" pitchFamily="2" charset="2"/>
              <a:buChar char="l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CC66"/>
              </a:buClr>
              <a:buSzPct val="5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CC66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CC66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500" b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92164" name="TextBox 1">
            <a:extLst>
              <a:ext uri="{FF2B5EF4-FFF2-40B4-BE49-F238E27FC236}">
                <a16:creationId xmlns:a16="http://schemas.microsoft.com/office/drawing/2014/main" id="{9D1E7E32-6198-5642-88EC-51D01D560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281113"/>
            <a:ext cx="2571750" cy="2056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400" b="1">
                <a:solidFill>
                  <a:srgbClr val="FFCC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CC66"/>
              </a:buClr>
              <a:buSzPct val="68000"/>
              <a:buFont typeface="Monotype Sorts" pitchFamily="2" charset="2"/>
              <a:buChar char="l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CC66"/>
              </a:buClr>
              <a:buSzPct val="5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CC66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CC66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altLang="en-US" sz="1800" b="0"/>
              <a:t>If you create a web account, you can define a favorite database that will be opened by default when you login</a:t>
            </a:r>
          </a:p>
        </p:txBody>
      </p:sp>
    </p:spTree>
    <p:extLst>
      <p:ext uri="{BB962C8B-B14F-4D97-AF65-F5344CB8AC3E}">
        <p14:creationId xmlns:p14="http://schemas.microsoft.com/office/powerpoint/2010/main" val="29776787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Content Placeholder 2">
            <a:extLst>
              <a:ext uri="{FF2B5EF4-FFF2-40B4-BE49-F238E27FC236}">
                <a16:creationId xmlns:a16="http://schemas.microsoft.com/office/drawing/2014/main" id="{33E1A512-8093-344F-8E24-B72D05A17C4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14550" y="1600200"/>
            <a:ext cx="5372100" cy="6858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2700">
                <a:ea typeface="ＭＳ Ｐゴシック" panose="020B0600070205080204" pitchFamily="34" charset="-128"/>
              </a:rPr>
              <a:t>Searching a Database</a:t>
            </a:r>
          </a:p>
        </p:txBody>
      </p:sp>
    </p:spTree>
    <p:extLst>
      <p:ext uri="{BB962C8B-B14F-4D97-AF65-F5344CB8AC3E}">
        <p14:creationId xmlns:p14="http://schemas.microsoft.com/office/powerpoint/2010/main" val="26892015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>
            <a:extLst>
              <a:ext uri="{FF2B5EF4-FFF2-40B4-BE49-F238E27FC236}">
                <a16:creationId xmlns:a16="http://schemas.microsoft.com/office/drawing/2014/main" id="{D2DE50F6-DBDE-9A4C-9590-55757CC348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14450" y="131884"/>
            <a:ext cx="6515100" cy="857250"/>
          </a:xfrm>
        </p:spPr>
        <p:txBody>
          <a:bodyPr/>
          <a:lstStyle/>
          <a:p>
            <a:r>
              <a:rPr lang="en-US" altLang="en-US" b="0" dirty="0">
                <a:ea typeface="ＭＳ Ｐゴシック" panose="020B0600070205080204" pitchFamily="34" charset="-128"/>
              </a:rPr>
              <a:t>Why the Need for Dedicated Search Tools</a:t>
            </a:r>
          </a:p>
        </p:txBody>
      </p:sp>
      <p:sp>
        <p:nvSpPr>
          <p:cNvPr id="95234" name="Rectangle 3">
            <a:extLst>
              <a:ext uri="{FF2B5EF4-FFF2-40B4-BE49-F238E27FC236}">
                <a16:creationId xmlns:a16="http://schemas.microsoft.com/office/drawing/2014/main" id="{9DF56DBC-0157-6B45-B0B4-DA2CE275A8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1600" y="1028700"/>
            <a:ext cx="5886450" cy="12001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b="0">
                <a:ea typeface="ＭＳ Ｐゴシック" panose="020B0600070205080204" pitchFamily="34" charset="-128"/>
              </a:rPr>
              <a:t>Google search in BioCyc for </a:t>
            </a:r>
            <a:r>
              <a:rPr lang="ja-JP" altLang="en-US" b="0">
                <a:ea typeface="ＭＳ Ｐゴシック" panose="020B0600070205080204" pitchFamily="34" charset="-128"/>
              </a:rPr>
              <a:t>“</a:t>
            </a:r>
            <a:r>
              <a:rPr lang="en-US" altLang="ja-JP" b="0">
                <a:ea typeface="ＭＳ Ｐゴシック" panose="020B0600070205080204" pitchFamily="34" charset="-128"/>
              </a:rPr>
              <a:t>L-arginine</a:t>
            </a:r>
            <a:r>
              <a:rPr lang="ja-JP" altLang="en-US" b="0">
                <a:ea typeface="ＭＳ Ｐゴシック" panose="020B0600070205080204" pitchFamily="34" charset="-128"/>
              </a:rPr>
              <a:t>”</a:t>
            </a:r>
            <a:endParaRPr lang="en-US" altLang="ja-JP" b="0">
              <a:ea typeface="ＭＳ Ｐゴシック" panose="020B0600070205080204" pitchFamily="34" charset="-128"/>
            </a:endParaRPr>
          </a:p>
          <a:p>
            <a:endParaRPr lang="en-US" altLang="en-US" b="0">
              <a:ea typeface="ＭＳ Ｐゴシック" panose="020B0600070205080204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en-US" altLang="en-US" b="0">
                <a:ea typeface="ＭＳ Ｐゴシック" panose="020B0600070205080204" pitchFamily="34" charset="-128"/>
              </a:rPr>
              <a:t>2080 results</a:t>
            </a:r>
          </a:p>
        </p:txBody>
      </p:sp>
      <p:pic>
        <p:nvPicPr>
          <p:cNvPr id="95235" name="Picture 4">
            <a:extLst>
              <a:ext uri="{FF2B5EF4-FFF2-40B4-BE49-F238E27FC236}">
                <a16:creationId xmlns:a16="http://schemas.microsoft.com/office/drawing/2014/main" id="{00AF68E3-3269-E14A-85D7-35D695315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3771900" y="1771650"/>
            <a:ext cx="3950494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6" name="Text Box 5">
            <a:extLst>
              <a:ext uri="{FF2B5EF4-FFF2-40B4-BE49-F238E27FC236}">
                <a16:creationId xmlns:a16="http://schemas.microsoft.com/office/drawing/2014/main" id="{E05B9A6F-F42E-4C4D-A3BD-6E983C9DE64B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1378744" y="2171700"/>
            <a:ext cx="239315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05740" rIns="0" bIns="6858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400" b="1">
                <a:solidFill>
                  <a:srgbClr val="FFCC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CC66"/>
              </a:buClr>
              <a:buSzPct val="68000"/>
              <a:buFont typeface="Monotype Sorts" pitchFamily="2" charset="2"/>
              <a:buChar char="l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CC66"/>
              </a:buClr>
              <a:buSzPct val="5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CC66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CC66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altLang="en-US" sz="1800" b="0"/>
              <a:t>Need to have specific tools for finding exactly what we want</a:t>
            </a:r>
          </a:p>
        </p:txBody>
      </p:sp>
    </p:spTree>
    <p:extLst>
      <p:ext uri="{BB962C8B-B14F-4D97-AF65-F5344CB8AC3E}">
        <p14:creationId xmlns:p14="http://schemas.microsoft.com/office/powerpoint/2010/main" val="34466360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>
            <a:extLst>
              <a:ext uri="{FF2B5EF4-FFF2-40B4-BE49-F238E27FC236}">
                <a16:creationId xmlns:a16="http://schemas.microsoft.com/office/drawing/2014/main" id="{4B6758D9-397A-A24C-A1B9-C15729E865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BioCyc Searches</a:t>
            </a:r>
          </a:p>
        </p:txBody>
      </p:sp>
      <p:sp>
        <p:nvSpPr>
          <p:cNvPr id="96258" name="Rectangle 3">
            <a:extLst>
              <a:ext uri="{FF2B5EF4-FFF2-40B4-BE49-F238E27FC236}">
                <a16:creationId xmlns:a16="http://schemas.microsoft.com/office/drawing/2014/main" id="{A805352D-5F41-D048-9DD2-3F6E90E832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Multiple  searches available for finding information in different ways</a:t>
            </a:r>
          </a:p>
          <a:p>
            <a:pPr>
              <a:lnSpc>
                <a:spcPct val="80000"/>
              </a:lnSpc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The easiest searches to use are fairly coarse</a:t>
            </a:r>
          </a:p>
          <a:p>
            <a:pPr>
              <a:lnSpc>
                <a:spcPct val="80000"/>
              </a:lnSpc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Start by selecting database to search</a:t>
            </a:r>
          </a:p>
          <a:p>
            <a:pPr>
              <a:lnSpc>
                <a:spcPct val="80000"/>
              </a:lnSpc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Simplest search:  Quick Search</a:t>
            </a:r>
          </a:p>
          <a:p>
            <a:pPr lvl="1">
              <a:lnSpc>
                <a:spcPct val="80000"/>
              </a:lnSpc>
            </a:pPr>
            <a:r>
              <a:rPr lang="en-US" altLang="en-US">
                <a:latin typeface="Arial Narrow" panose="020B0604020202020204" pitchFamily="34" charset="0"/>
                <a:ea typeface="ＭＳ Ｐゴシック" panose="020B0600070205080204" pitchFamily="34" charset="-128"/>
              </a:rPr>
              <a:t>At upper right of most pages</a:t>
            </a:r>
            <a:endParaRPr lang="en-US" altLang="en-US" sz="1350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endParaRPr lang="en-US" altLang="en-US" sz="135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endParaRPr lang="en-US" altLang="en-US" sz="135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endParaRPr lang="en-US" altLang="en-US" sz="135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25454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>
            <a:extLst>
              <a:ext uri="{FF2B5EF4-FFF2-40B4-BE49-F238E27FC236}">
                <a16:creationId xmlns:a16="http://schemas.microsoft.com/office/drawing/2014/main" id="{F5B4C515-DEA1-544D-8013-D761B491AB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0">
                <a:ea typeface="ＭＳ Ｐゴシック" panose="020B0600070205080204" pitchFamily="34" charset="-128"/>
              </a:rPr>
              <a:t>Selecting the Database</a:t>
            </a:r>
          </a:p>
        </p:txBody>
      </p:sp>
      <p:grpSp>
        <p:nvGrpSpPr>
          <p:cNvPr id="98306" name="Group 9">
            <a:extLst>
              <a:ext uri="{FF2B5EF4-FFF2-40B4-BE49-F238E27FC236}">
                <a16:creationId xmlns:a16="http://schemas.microsoft.com/office/drawing/2014/main" id="{1D1B007E-F13B-AE4C-8951-993E8250D999}"/>
              </a:ext>
            </a:extLst>
          </p:cNvPr>
          <p:cNvGrpSpPr>
            <a:grpSpLocks/>
          </p:cNvGrpSpPr>
          <p:nvPr/>
        </p:nvGrpSpPr>
        <p:grpSpPr bwMode="auto">
          <a:xfrm>
            <a:off x="4286251" y="1714500"/>
            <a:ext cx="3450431" cy="571500"/>
            <a:chOff x="336" y="1008"/>
            <a:chExt cx="2898" cy="480"/>
          </a:xfrm>
        </p:grpSpPr>
        <p:pic>
          <p:nvPicPr>
            <p:cNvPr id="98311" name="Picture 6">
              <a:extLst>
                <a:ext uri="{FF2B5EF4-FFF2-40B4-BE49-F238E27FC236}">
                  <a16:creationId xmlns:a16="http://schemas.microsoft.com/office/drawing/2014/main" id="{3214404A-D441-204C-A846-8F52ED1BC8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White">
            <a:xfrm>
              <a:off x="336" y="1008"/>
              <a:ext cx="289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312" name="Oval 7">
              <a:extLst>
                <a:ext uri="{FF2B5EF4-FFF2-40B4-BE49-F238E27FC236}">
                  <a16:creationId xmlns:a16="http://schemas.microsoft.com/office/drawing/2014/main" id="{4C826EC9-4B06-2B47-86A3-B0E523007842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336" y="1200"/>
              <a:ext cx="1968" cy="288"/>
            </a:xfrm>
            <a:prstGeom prst="ellips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205740" rIns="0" bIns="68580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l"/>
                <a:defRPr sz="2400" b="1">
                  <a:solidFill>
                    <a:srgbClr val="FFCC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FFCC66"/>
                </a:buClr>
                <a:buSzPct val="68000"/>
                <a:buFont typeface="Monotype Sorts" pitchFamily="2" charset="2"/>
                <a:buChar char="l"/>
                <a:defRPr sz="24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FFCC66"/>
                </a:buClr>
                <a:buSzPct val="50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FFCC66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FFCC66"/>
                </a:buClr>
                <a:buSzPct val="100000"/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CC66"/>
                </a:buClr>
                <a:buSzPct val="100000"/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CC66"/>
                </a:buClr>
                <a:buSzPct val="100000"/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CC66"/>
                </a:buClr>
                <a:buSzPct val="100000"/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CC66"/>
                </a:buClr>
                <a:buSzPct val="100000"/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500" b="0">
                <a:solidFill>
                  <a:schemeClr val="tx1"/>
                </a:solidFill>
                <a:latin typeface="Helvetica" pitchFamily="2" charset="0"/>
              </a:endParaRPr>
            </a:p>
          </p:txBody>
        </p:sp>
      </p:grpSp>
      <p:sp>
        <p:nvSpPr>
          <p:cNvPr id="98307" name="Text Box 10">
            <a:extLst>
              <a:ext uri="{FF2B5EF4-FFF2-40B4-BE49-F238E27FC236}">
                <a16:creationId xmlns:a16="http://schemas.microsoft.com/office/drawing/2014/main" id="{58F2721F-41EA-F04C-BEFC-2D648A180C80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1533501" y="742951"/>
            <a:ext cx="463396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205740" rIns="0" bIns="68580">
            <a:spAutoFit/>
          </a:bodyPr>
          <a:lstStyle>
            <a:lvl1pPr marL="230188" indent="-230188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400" b="1">
                <a:solidFill>
                  <a:srgbClr val="FFCC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CC66"/>
              </a:buClr>
              <a:buSzPct val="68000"/>
              <a:buFont typeface="Monotype Sorts" pitchFamily="2" charset="2"/>
              <a:buChar char="l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CC66"/>
              </a:buClr>
              <a:buSzPct val="5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CC66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CC66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altLang="en-US" sz="1800" b="0"/>
              <a:t>You can only search one database at a time*!</a:t>
            </a:r>
          </a:p>
        </p:txBody>
      </p:sp>
      <p:sp>
        <p:nvSpPr>
          <p:cNvPr id="98308" name="Text Box 11">
            <a:extLst>
              <a:ext uri="{FF2B5EF4-FFF2-40B4-BE49-F238E27FC236}">
                <a16:creationId xmlns:a16="http://schemas.microsoft.com/office/drawing/2014/main" id="{99DB380E-8698-8349-A93D-1B1BFDDBD52B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1714500" y="1143000"/>
            <a:ext cx="5943600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05740" rIns="0" bIns="68580">
            <a:spAutoFit/>
          </a:bodyPr>
          <a:lstStyle>
            <a:lvl1pPr marL="117475" indent="-117475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400" b="1">
                <a:solidFill>
                  <a:srgbClr val="FFCC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CC66"/>
              </a:buClr>
              <a:buSzPct val="68000"/>
              <a:buFont typeface="Monotype Sorts" pitchFamily="2" charset="2"/>
              <a:buChar char="l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CC66"/>
              </a:buClr>
              <a:buSzPct val="5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CC66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CC66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altLang="en-US" sz="1350" b="0"/>
              <a:t>* With the exception of Google searches and Cross-Organism search</a:t>
            </a:r>
          </a:p>
        </p:txBody>
      </p:sp>
      <p:sp>
        <p:nvSpPr>
          <p:cNvPr id="98309" name="Rectangle 3">
            <a:extLst>
              <a:ext uri="{FF2B5EF4-FFF2-40B4-BE49-F238E27FC236}">
                <a16:creationId xmlns:a16="http://schemas.microsoft.com/office/drawing/2014/main" id="{F460F9C5-D9BE-144A-A1C6-BBDCA8EB28DF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1314451" y="1828800"/>
            <a:ext cx="2670572" cy="2846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866" tIns="33338" rIns="67866" bIns="33338"/>
          <a:lstStyle>
            <a:lvl1pPr marL="230188" indent="-230188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400" b="1">
                <a:solidFill>
                  <a:srgbClr val="FFCC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92150" indent="-230188">
              <a:spcBef>
                <a:spcPct val="20000"/>
              </a:spcBef>
              <a:buClr>
                <a:srgbClr val="FFCC66"/>
              </a:buClr>
              <a:buSzPct val="68000"/>
              <a:buFont typeface="Monotype Sorts" pitchFamily="2" charset="2"/>
              <a:buChar char="l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CC66"/>
              </a:buClr>
              <a:buSzPct val="5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CC66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CC66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Click on word </a:t>
            </a:r>
            <a:r>
              <a:rPr lang="ja-JP" altLang="en-US" sz="1200"/>
              <a:t>“</a:t>
            </a:r>
            <a:r>
              <a:rPr lang="en-US" altLang="ja-JP" sz="1200"/>
              <a:t>change</a:t>
            </a:r>
            <a:r>
              <a:rPr lang="ja-JP" altLang="en-US" sz="1200"/>
              <a:t>”</a:t>
            </a:r>
            <a:r>
              <a:rPr lang="en-US" altLang="ja-JP" sz="1200"/>
              <a:t> under Search menu or under Quick Search button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In resulting selector, choose a PGDB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/>
          </a:p>
          <a:p>
            <a:pPr lvl="1" algn="ctr">
              <a:spcBef>
                <a:spcPct val="0"/>
              </a:spcBef>
            </a:pPr>
            <a:r>
              <a:rPr lang="en-US" altLang="en-US" sz="1200"/>
              <a:t>Start typing a word in organism name</a:t>
            </a:r>
          </a:p>
          <a:p>
            <a:pPr lvl="1" algn="ctr">
              <a:spcBef>
                <a:spcPct val="0"/>
              </a:spcBef>
            </a:pPr>
            <a:r>
              <a:rPr lang="en-US" altLang="en-US" sz="1200"/>
              <a:t>Click on letter to navigate to organisms starting with that letter</a:t>
            </a:r>
          </a:p>
          <a:p>
            <a:pPr lvl="1" algn="ctr">
              <a:spcBef>
                <a:spcPct val="0"/>
              </a:spcBef>
            </a:pPr>
            <a:r>
              <a:rPr lang="en-US" altLang="en-US" sz="1200"/>
              <a:t>Click a frequently used PGDB</a:t>
            </a:r>
          </a:p>
          <a:p>
            <a:pPr lvl="1" algn="ctr">
              <a:spcBef>
                <a:spcPct val="0"/>
              </a:spcBef>
            </a:pPr>
            <a:r>
              <a:rPr lang="en-US" altLang="en-US" sz="1200"/>
              <a:t>Select by Taxonomy</a:t>
            </a:r>
          </a:p>
          <a:p>
            <a:pPr lvl="1" algn="ctr">
              <a:spcBef>
                <a:spcPct val="0"/>
              </a:spcBef>
            </a:pPr>
            <a:endParaRPr lang="en-US" altLang="en-US" sz="120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All subsequent searches will apply to that database</a:t>
            </a:r>
          </a:p>
        </p:txBody>
      </p:sp>
      <p:pic>
        <p:nvPicPr>
          <p:cNvPr id="98310" name="Picture 1">
            <a:extLst>
              <a:ext uri="{FF2B5EF4-FFF2-40B4-BE49-F238E27FC236}">
                <a16:creationId xmlns:a16="http://schemas.microsoft.com/office/drawing/2014/main" id="{8124A173-B47A-F147-BF71-4E4EAED0E4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2628900"/>
            <a:ext cx="376118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27962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1">
            <a:extLst>
              <a:ext uri="{FF2B5EF4-FFF2-40B4-BE49-F238E27FC236}">
                <a16:creationId xmlns:a16="http://schemas.microsoft.com/office/drawing/2014/main" id="{89619876-A6E2-7046-A7DB-0FF202D48F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0">
                <a:ea typeface="ＭＳ Ｐゴシック" panose="020B0600070205080204" pitchFamily="34" charset="-128"/>
              </a:rPr>
              <a:t>Two organism/database selectors!</a:t>
            </a:r>
          </a:p>
        </p:txBody>
      </p:sp>
      <p:sp>
        <p:nvSpPr>
          <p:cNvPr id="100354" name="Content Placeholder 2">
            <a:extLst>
              <a:ext uri="{FF2B5EF4-FFF2-40B4-BE49-F238E27FC236}">
                <a16:creationId xmlns:a16="http://schemas.microsoft.com/office/drawing/2014/main" id="{D499FB17-89BA-4C4B-9E6C-0CE900C4AC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b="0">
                <a:ea typeface="ＭＳ Ｐゴシック" panose="020B0600070205080204" pitchFamily="34" charset="-128"/>
              </a:rPr>
              <a:t>There are two different organism selectors in BioCyc</a:t>
            </a:r>
          </a:p>
          <a:p>
            <a:pPr marL="0" indent="0"/>
            <a:endParaRPr lang="en-US" altLang="en-US" b="0">
              <a:ea typeface="ＭＳ Ｐゴシック" panose="020B0600070205080204" pitchFamily="34" charset="-128"/>
            </a:endParaRPr>
          </a:p>
          <a:p>
            <a:pPr marL="0" indent="0"/>
            <a:r>
              <a:rPr lang="en-US" altLang="en-US" b="0">
                <a:ea typeface="ＭＳ Ｐゴシック" panose="020B0600070205080204" pitchFamily="34" charset="-128"/>
              </a:rPr>
              <a:t> The first one is the selector found at the top of the page, which selects </a:t>
            </a:r>
            <a:r>
              <a:rPr lang="en-US" altLang="en-US" b="0">
                <a:solidFill>
                  <a:schemeClr val="bg1"/>
                </a:solidFill>
                <a:ea typeface="ＭＳ Ｐゴシック" panose="020B0600070205080204" pitchFamily="34" charset="-128"/>
              </a:rPr>
              <a:t>a single organism/database</a:t>
            </a:r>
            <a:r>
              <a:rPr lang="en-US" altLang="en-US" b="0">
                <a:ea typeface="ＭＳ Ｐゴシック" panose="020B0600070205080204" pitchFamily="34" charset="-128"/>
              </a:rPr>
              <a:t>, which is then used for most searches.</a:t>
            </a:r>
          </a:p>
          <a:p>
            <a:pPr marL="0" indent="0"/>
            <a:endParaRPr lang="en-US" altLang="en-US" b="0">
              <a:ea typeface="ＭＳ Ｐゴシック" panose="020B0600070205080204" pitchFamily="34" charset="-128"/>
            </a:endParaRPr>
          </a:p>
          <a:p>
            <a:pPr marL="0" indent="0"/>
            <a:r>
              <a:rPr lang="en-US" altLang="en-US" b="0">
                <a:ea typeface="ＭＳ Ｐゴシック" panose="020B0600070205080204" pitchFamily="34" charset="-128"/>
              </a:rPr>
              <a:t>The second one is a </a:t>
            </a:r>
            <a:r>
              <a:rPr lang="en-US" altLang="en-US" b="0">
                <a:solidFill>
                  <a:schemeClr val="bg1"/>
                </a:solidFill>
                <a:ea typeface="ＭＳ Ｐゴシック" panose="020B0600070205080204" pitchFamily="34" charset="-128"/>
              </a:rPr>
              <a:t>multi-organism selector</a:t>
            </a:r>
            <a:r>
              <a:rPr lang="en-US" altLang="en-US" b="0">
                <a:ea typeface="ＭＳ Ｐゴシック" panose="020B0600070205080204" pitchFamily="34" charset="-128"/>
              </a:rPr>
              <a:t>, used for comparative analyses (See Tools → Comparative analysis → Choose organisms). </a:t>
            </a:r>
          </a:p>
        </p:txBody>
      </p:sp>
    </p:spTree>
    <p:extLst>
      <p:ext uri="{BB962C8B-B14F-4D97-AF65-F5344CB8AC3E}">
        <p14:creationId xmlns:p14="http://schemas.microsoft.com/office/powerpoint/2010/main" val="29027875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>
            <a:extLst>
              <a:ext uri="{FF2B5EF4-FFF2-40B4-BE49-F238E27FC236}">
                <a16:creationId xmlns:a16="http://schemas.microsoft.com/office/drawing/2014/main" id="{094102F1-3451-A64A-8E8C-4D2C4DBDBC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0">
                <a:ea typeface="ＭＳ Ｐゴシック" panose="020B0600070205080204" pitchFamily="34" charset="-128"/>
              </a:rPr>
              <a:t>The Quick Search Box</a:t>
            </a:r>
          </a:p>
        </p:txBody>
      </p:sp>
      <p:sp>
        <p:nvSpPr>
          <p:cNvPr id="101378" name="Rectangle 3">
            <a:extLst>
              <a:ext uri="{FF2B5EF4-FFF2-40B4-BE49-F238E27FC236}">
                <a16:creationId xmlns:a16="http://schemas.microsoft.com/office/drawing/2014/main" id="{FBB723A7-820C-D044-9AE4-6F85DF0F3D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28750" y="857250"/>
            <a:ext cx="5772150" cy="36004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1350">
                <a:ea typeface="ＭＳ Ｐゴシック" panose="020B0600070205080204" pitchFamily="34" charset="-128"/>
              </a:rPr>
              <a:t>What can you type here:</a:t>
            </a:r>
          </a:p>
          <a:p>
            <a:pPr lvl="1">
              <a:lnSpc>
                <a:spcPct val="80000"/>
              </a:lnSpc>
            </a:pPr>
            <a:r>
              <a:rPr lang="en-US" altLang="en-US" sz="1350">
                <a:latin typeface="Arial Narrow" panose="020B0604020202020204" pitchFamily="34" charset="0"/>
                <a:ea typeface="ＭＳ Ｐゴシック" panose="020B0600070205080204" pitchFamily="34" charset="-128"/>
              </a:rPr>
              <a:t>Gene name (dnaA )</a:t>
            </a:r>
          </a:p>
          <a:p>
            <a:pPr lvl="1">
              <a:lnSpc>
                <a:spcPct val="80000"/>
              </a:lnSpc>
            </a:pPr>
            <a:r>
              <a:rPr lang="en-US" altLang="en-US" sz="1350">
                <a:latin typeface="Arial Narrow" panose="020B0604020202020204" pitchFamily="34" charset="0"/>
                <a:ea typeface="ＭＳ Ｐゴシック" panose="020B0600070205080204" pitchFamily="34" charset="-128"/>
              </a:rPr>
              <a:t>Compound name (L-lysine)</a:t>
            </a:r>
          </a:p>
          <a:p>
            <a:pPr lvl="1">
              <a:lnSpc>
                <a:spcPct val="80000"/>
              </a:lnSpc>
            </a:pPr>
            <a:r>
              <a:rPr lang="en-US" altLang="en-US" sz="1350">
                <a:latin typeface="Arial Narrow" panose="020B0604020202020204" pitchFamily="34" charset="0"/>
                <a:ea typeface="ＭＳ Ｐゴシック" panose="020B0600070205080204" pitchFamily="34" charset="-128"/>
              </a:rPr>
              <a:t>Pathway name (peptidoglycan biosynthesis)</a:t>
            </a:r>
          </a:p>
          <a:p>
            <a:pPr lvl="1">
              <a:lnSpc>
                <a:spcPct val="80000"/>
              </a:lnSpc>
            </a:pPr>
            <a:r>
              <a:rPr lang="en-US" altLang="en-US" sz="1350">
                <a:latin typeface="Arial Narrow" panose="020B0604020202020204" pitchFamily="34" charset="0"/>
                <a:ea typeface="ＭＳ Ｐゴシック" panose="020B0600070205080204" pitchFamily="34" charset="-128"/>
              </a:rPr>
              <a:t>Reaction name (lysine decarboxylase)</a:t>
            </a:r>
          </a:p>
          <a:p>
            <a:pPr lvl="1">
              <a:lnSpc>
                <a:spcPct val="80000"/>
              </a:lnSpc>
            </a:pPr>
            <a:r>
              <a:rPr lang="en-US" altLang="en-US" sz="1350">
                <a:latin typeface="Arial Narrow" panose="020B0604020202020204" pitchFamily="34" charset="0"/>
                <a:ea typeface="ＭＳ Ｐゴシック" panose="020B0600070205080204" pitchFamily="34" charset="-128"/>
              </a:rPr>
              <a:t>Protein name (peptidase)</a:t>
            </a:r>
          </a:p>
          <a:p>
            <a:pPr lvl="1">
              <a:lnSpc>
                <a:spcPct val="80000"/>
              </a:lnSpc>
            </a:pPr>
            <a:r>
              <a:rPr lang="en-US" altLang="en-US" sz="1350">
                <a:latin typeface="Arial Narrow" panose="020B0604020202020204" pitchFamily="34" charset="0"/>
                <a:ea typeface="ＭＳ Ｐゴシック" panose="020B0600070205080204" pitchFamily="34" charset="-128"/>
              </a:rPr>
              <a:t>EC number (1.3.1.26)</a:t>
            </a:r>
          </a:p>
          <a:p>
            <a:pPr lvl="1">
              <a:lnSpc>
                <a:spcPct val="80000"/>
              </a:lnSpc>
            </a:pPr>
            <a:r>
              <a:rPr lang="en-US" altLang="en-US" sz="1350">
                <a:latin typeface="Arial Narrow" panose="020B0604020202020204" pitchFamily="34" charset="0"/>
                <a:ea typeface="ＭＳ Ｐゴシック" panose="020B0600070205080204" pitchFamily="34" charset="-128"/>
              </a:rPr>
              <a:t>Organism name (Escherichia coli)</a:t>
            </a:r>
          </a:p>
          <a:p>
            <a:pPr lvl="1">
              <a:lnSpc>
                <a:spcPct val="80000"/>
              </a:lnSpc>
            </a:pPr>
            <a:r>
              <a:rPr lang="en-US" altLang="en-US" sz="1350">
                <a:latin typeface="Arial Narrow" panose="020B0604020202020204" pitchFamily="34" charset="0"/>
                <a:ea typeface="ＭＳ Ｐゴシック" panose="020B0600070205080204" pitchFamily="34" charset="-128"/>
              </a:rPr>
              <a:t>Frame ID (CPLX-8024)</a:t>
            </a:r>
          </a:p>
          <a:p>
            <a:pPr lvl="1">
              <a:lnSpc>
                <a:spcPct val="80000"/>
              </a:lnSpc>
            </a:pPr>
            <a:r>
              <a:rPr lang="en-US" altLang="en-US" sz="1350">
                <a:latin typeface="Arial Narrow" panose="020B0604020202020204" pitchFamily="34" charset="0"/>
                <a:ea typeface="ＭＳ Ｐゴシック" panose="020B0600070205080204" pitchFamily="34" charset="-128"/>
              </a:rPr>
              <a:t>GO term (0006086)</a:t>
            </a:r>
          </a:p>
          <a:p>
            <a:pPr lvl="1">
              <a:lnSpc>
                <a:spcPct val="80000"/>
              </a:lnSpc>
            </a:pPr>
            <a:r>
              <a:rPr lang="en-US" altLang="en-US" sz="1350">
                <a:latin typeface="Arial Narrow" panose="020B0604020202020204" pitchFamily="34" charset="0"/>
                <a:ea typeface="ＭＳ Ｐゴシック" panose="020B0600070205080204" pitchFamily="34" charset="-128"/>
              </a:rPr>
              <a:t>Identifiers from other databases such as KEGG, PubChem, UniProt (O33998)</a:t>
            </a:r>
          </a:p>
          <a:p>
            <a:pPr lvl="1">
              <a:lnSpc>
                <a:spcPct val="80000"/>
              </a:lnSpc>
            </a:pPr>
            <a:r>
              <a:rPr lang="en-US" altLang="en-US" sz="1350">
                <a:latin typeface="Arial Narrow" panose="020B0604020202020204" pitchFamily="34" charset="0"/>
                <a:ea typeface="ＭＳ Ｐゴシック" panose="020B0600070205080204" pitchFamily="34" charset="-128"/>
              </a:rPr>
              <a:t>An exact term using the format (Peptidase D </a:t>
            </a:r>
            <a:r>
              <a:rPr lang="en-US" altLang="en-US" sz="1350">
                <a:solidFill>
                  <a:schemeClr val="tx2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search:exact</a:t>
            </a:r>
            <a:r>
              <a:rPr lang="en-US" altLang="en-US" sz="1350">
                <a:latin typeface="Arial Narrow" panose="020B0604020202020204" pitchFamily="34" charset="0"/>
                <a:ea typeface="ＭＳ Ｐゴシック" panose="020B0600070205080204" pitchFamily="34" charset="-128"/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en-US" altLang="en-US" sz="1350">
                <a:latin typeface="Arial Narrow" panose="020B0604020202020204" pitchFamily="34" charset="0"/>
                <a:ea typeface="ＭＳ Ｐゴシック" panose="020B0600070205080204" pitchFamily="34" charset="-128"/>
              </a:rPr>
              <a:t>Limited term (hydrogen </a:t>
            </a:r>
            <a:r>
              <a:rPr lang="en-US" altLang="en-US" sz="1350">
                <a:solidFill>
                  <a:schemeClr val="tx2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type:compound</a:t>
            </a:r>
            <a:r>
              <a:rPr lang="en-US" altLang="en-US" sz="1350">
                <a:latin typeface="Arial Narrow" panose="020B0604020202020204" pitchFamily="34" charset="0"/>
                <a:ea typeface="ＭＳ Ｐゴシック" panose="020B0600070205080204" pitchFamily="34" charset="-128"/>
              </a:rPr>
              <a:t>)</a:t>
            </a:r>
          </a:p>
          <a:p>
            <a:pPr lvl="1">
              <a:lnSpc>
                <a:spcPct val="80000"/>
              </a:lnSpc>
            </a:pPr>
            <a:endParaRPr lang="en-US" altLang="en-US" sz="1350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r>
              <a:rPr lang="en-US" altLang="en-US" sz="1350">
                <a:ea typeface="ＭＳ Ｐゴシック" panose="020B0600070205080204" pitchFamily="34" charset="-128"/>
              </a:rPr>
              <a:t>What doesn</a:t>
            </a:r>
            <a:r>
              <a:rPr lang="ja-JP" altLang="en-US" sz="1350">
                <a:ea typeface="ＭＳ Ｐゴシック" panose="020B0600070205080204" pitchFamily="34" charset="-128"/>
              </a:rPr>
              <a:t>’</a:t>
            </a:r>
            <a:r>
              <a:rPr lang="en-US" altLang="ja-JP" sz="1350">
                <a:ea typeface="ＭＳ Ｐゴシック" panose="020B0600070205080204" pitchFamily="34" charset="-128"/>
              </a:rPr>
              <a:t>t work:</a:t>
            </a:r>
          </a:p>
          <a:p>
            <a:pPr lvl="1">
              <a:lnSpc>
                <a:spcPct val="80000"/>
              </a:lnSpc>
            </a:pPr>
            <a:r>
              <a:rPr lang="en-US" altLang="en-US" sz="1350">
                <a:latin typeface="Arial Narrow" panose="020B0604020202020204" pitchFamily="34" charset="0"/>
                <a:ea typeface="ＭＳ Ｐゴシック" panose="020B0600070205080204" pitchFamily="34" charset="-128"/>
              </a:rPr>
              <a:t>Exact text using the Google format (</a:t>
            </a:r>
            <a:r>
              <a:rPr lang="ja-JP" altLang="en-US" sz="1350">
                <a:latin typeface="Arial Narrow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 sz="1350">
                <a:latin typeface="Arial Narrow" panose="020B0604020202020204" pitchFamily="34" charset="0"/>
                <a:ea typeface="ＭＳ Ｐゴシック" panose="020B0600070205080204" pitchFamily="34" charset="-128"/>
              </a:rPr>
              <a:t>peptidase D</a:t>
            </a:r>
            <a:r>
              <a:rPr lang="ja-JP" altLang="en-US" sz="1350">
                <a:latin typeface="Arial Narrow" panose="020B0604020202020204" pitchFamily="34" charset="0"/>
                <a:ea typeface="ＭＳ Ｐゴシック" panose="020B0600070205080204" pitchFamily="34" charset="-128"/>
              </a:rPr>
              <a:t>”</a:t>
            </a:r>
            <a:r>
              <a:rPr lang="en-US" altLang="ja-JP" sz="1350">
                <a:latin typeface="Arial Narrow" panose="020B0604020202020204" pitchFamily="34" charset="0"/>
                <a:ea typeface="ＭＳ Ｐゴシック" panose="020B0600070205080204" pitchFamily="34" charset="-128"/>
              </a:rPr>
              <a:t>)</a:t>
            </a:r>
          </a:p>
          <a:p>
            <a:pPr lvl="1">
              <a:lnSpc>
                <a:spcPct val="80000"/>
              </a:lnSpc>
            </a:pPr>
            <a:endParaRPr lang="en-US" altLang="en-US" sz="1350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101379" name="Picture 4">
            <a:extLst>
              <a:ext uri="{FF2B5EF4-FFF2-40B4-BE49-F238E27FC236}">
                <a16:creationId xmlns:a16="http://schemas.microsoft.com/office/drawing/2014/main" id="{C4EFD268-E586-9A42-A3CC-0127B7780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4514850" y="914400"/>
            <a:ext cx="3243263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4117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>
            <a:extLst>
              <a:ext uri="{FF2B5EF4-FFF2-40B4-BE49-F238E27FC236}">
                <a16:creationId xmlns:a16="http://schemas.microsoft.com/office/drawing/2014/main" id="{C5C164F5-4F24-B449-BE65-B9AC7F3B4F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7350" y="171450"/>
            <a:ext cx="5772150" cy="857250"/>
          </a:xfrm>
        </p:spPr>
        <p:txBody>
          <a:bodyPr/>
          <a:lstStyle/>
          <a:p>
            <a:pPr algn="ctr"/>
            <a:r>
              <a:rPr lang="en-US" altLang="en-US" sz="2800" dirty="0">
                <a:ea typeface="ＭＳ Ｐゴシック" panose="020B0600070205080204" pitchFamily="34" charset="-128"/>
              </a:rPr>
              <a:t>Desktop Layout</a:t>
            </a:r>
          </a:p>
        </p:txBody>
      </p:sp>
      <p:sp>
        <p:nvSpPr>
          <p:cNvPr id="12290" name="Rectangle 3">
            <a:extLst>
              <a:ext uri="{FF2B5EF4-FFF2-40B4-BE49-F238E27FC236}">
                <a16:creationId xmlns:a16="http://schemas.microsoft.com/office/drawing/2014/main" id="{2C86DEB4-0288-FC47-A155-E8A18CD599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1200150"/>
            <a:ext cx="5772150" cy="2971800"/>
          </a:xfrm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One large window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Several panes:</a:t>
            </a:r>
          </a:p>
          <a:p>
            <a:pPr lvl="1"/>
            <a:r>
              <a:rPr lang="en-US" altLang="en-US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Display pane</a:t>
            </a:r>
          </a:p>
          <a:p>
            <a:pPr lvl="1"/>
            <a:r>
              <a:rPr lang="en-US" altLang="en-US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Current organism</a:t>
            </a:r>
          </a:p>
          <a:p>
            <a:pPr lvl="1"/>
            <a:r>
              <a:rPr lang="en-US" altLang="en-US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Quick Search</a:t>
            </a:r>
          </a:p>
          <a:p>
            <a:pPr lvl="1"/>
            <a:r>
              <a:rPr lang="en-US" altLang="en-US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Listener pane</a:t>
            </a:r>
          </a:p>
          <a:p>
            <a:pPr lvl="1"/>
            <a:r>
              <a:rPr lang="en-US" altLang="en-US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Command menu</a:t>
            </a:r>
          </a:p>
          <a:p>
            <a:pPr lvl="1"/>
            <a:endParaRPr lang="en-US" altLang="en-US" dirty="0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55916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D709E-AB04-5F45-A2EF-1E5C56087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56012-1A64-4845-B77E-808DBAFD3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Demo script is in:</a:t>
            </a:r>
          </a:p>
          <a:p>
            <a:endParaRPr lang="en-US" dirty="0"/>
          </a:p>
          <a:p>
            <a:r>
              <a:rPr lang="en-US" dirty="0"/>
              <a:t>Talks/</a:t>
            </a:r>
            <a:r>
              <a:rPr lang="en-US" dirty="0" err="1"/>
              <a:t>ecocyc</a:t>
            </a:r>
            <a:r>
              <a:rPr lang="en-US" dirty="0"/>
              <a:t>/demo/demo-</a:t>
            </a:r>
            <a:r>
              <a:rPr lang="en-US" dirty="0" err="1"/>
              <a:t>nav</a:t>
            </a:r>
            <a:r>
              <a:rPr lang="en-US" dirty="0"/>
              <a:t>-</a:t>
            </a:r>
            <a:r>
              <a:rPr lang="en-US" dirty="0" err="1"/>
              <a:t>intro.pptx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1736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>
            <a:extLst>
              <a:ext uri="{FF2B5EF4-FFF2-40B4-BE49-F238E27FC236}">
                <a16:creationId xmlns:a16="http://schemas.microsoft.com/office/drawing/2014/main" id="{AD773EE3-3D39-EA41-8B6B-73C4B6512C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0">
                <a:ea typeface="ＭＳ Ｐゴシック" panose="020B0600070205080204" pitchFamily="34" charset="-128"/>
              </a:rPr>
              <a:t>Quick Search Results</a:t>
            </a:r>
          </a:p>
        </p:txBody>
      </p:sp>
      <p:pic>
        <p:nvPicPr>
          <p:cNvPr id="103426" name="Picture 5">
            <a:extLst>
              <a:ext uri="{FF2B5EF4-FFF2-40B4-BE49-F238E27FC236}">
                <a16:creationId xmlns:a16="http://schemas.microsoft.com/office/drawing/2014/main" id="{0DBD89CD-43D1-7C46-8C77-4A7109E1D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4629150" y="857250"/>
            <a:ext cx="2939654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7" name="Text Box 6">
            <a:extLst>
              <a:ext uri="{FF2B5EF4-FFF2-40B4-BE49-F238E27FC236}">
                <a16:creationId xmlns:a16="http://schemas.microsoft.com/office/drawing/2014/main" id="{15C54925-6BC0-7648-AE52-CB4547DFD7F1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1600200" y="1227535"/>
            <a:ext cx="26289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05740" rIns="0" bIns="68580">
            <a:spAutoFit/>
          </a:bodyPr>
          <a:lstStyle>
            <a:lvl1pPr marL="230188" indent="-230188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400" b="1">
                <a:solidFill>
                  <a:srgbClr val="FFCC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CC66"/>
              </a:buClr>
              <a:buSzPct val="68000"/>
              <a:buFont typeface="Monotype Sorts" pitchFamily="2" charset="2"/>
              <a:buChar char="l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CC66"/>
              </a:buClr>
              <a:buSzPct val="5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CC66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CC66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/>
              <a:t>Results are divided into multiple categories</a:t>
            </a:r>
          </a:p>
        </p:txBody>
      </p:sp>
    </p:spTree>
    <p:extLst>
      <p:ext uri="{BB962C8B-B14F-4D97-AF65-F5344CB8AC3E}">
        <p14:creationId xmlns:p14="http://schemas.microsoft.com/office/powerpoint/2010/main" val="32917739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3">
            <a:extLst>
              <a:ext uri="{FF2B5EF4-FFF2-40B4-BE49-F238E27FC236}">
                <a16:creationId xmlns:a16="http://schemas.microsoft.com/office/drawing/2014/main" id="{2F36F145-AF56-FE4A-8B00-CCF0CFB7F0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43100" y="685800"/>
            <a:ext cx="4800600" cy="2914650"/>
          </a:xfrm>
        </p:spPr>
        <p:txBody>
          <a:bodyPr/>
          <a:lstStyle/>
          <a:p>
            <a:pPr marL="0" indent="0">
              <a:buNone/>
              <a:tabLst>
                <a:tab pos="0" algn="l"/>
                <a:tab pos="3130154" algn="l"/>
              </a:tabLst>
            </a:pPr>
            <a:r>
              <a:rPr lang="en-US" altLang="en-US" b="0">
                <a:ea typeface="ＭＳ Ｐゴシック" panose="020B0600070205080204" pitchFamily="34" charset="-128"/>
              </a:rPr>
              <a:t>Examples of searches performed by users of the BioCyc website:</a:t>
            </a:r>
          </a:p>
          <a:p>
            <a:pPr marL="0" indent="0">
              <a:tabLst>
                <a:tab pos="0" algn="l"/>
                <a:tab pos="3130154" algn="l"/>
              </a:tabLst>
            </a:pPr>
            <a:endParaRPr lang="en-US" altLang="en-US" b="0">
              <a:ea typeface="ＭＳ Ｐゴシック" panose="020B0600070205080204" pitchFamily="34" charset="-128"/>
            </a:endParaRPr>
          </a:p>
          <a:p>
            <a:pPr lvl="1">
              <a:buNone/>
              <a:tabLst>
                <a:tab pos="0" algn="l"/>
                <a:tab pos="3130154" algn="l"/>
              </a:tabLst>
            </a:pPr>
            <a:r>
              <a:rPr lang="en-US" altLang="en-US" sz="1350" u="sng">
                <a:solidFill>
                  <a:srgbClr val="8FF26C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Successful</a:t>
            </a:r>
            <a:r>
              <a:rPr lang="en-US" altLang="en-US" sz="1350">
                <a:latin typeface="Arial Narrow" panose="020B0604020202020204" pitchFamily="34" charset="0"/>
                <a:ea typeface="ＭＳ Ｐゴシック" panose="020B0600070205080204" pitchFamily="34" charset="-128"/>
              </a:rPr>
              <a:t>	</a:t>
            </a:r>
            <a:r>
              <a:rPr lang="en-US" altLang="en-US" sz="1350" u="sng">
                <a:solidFill>
                  <a:srgbClr val="8FF26C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Unsuccessful </a:t>
            </a:r>
          </a:p>
          <a:p>
            <a:pPr lvl="1">
              <a:buNone/>
              <a:tabLst>
                <a:tab pos="0" algn="l"/>
                <a:tab pos="3130154" algn="l"/>
              </a:tabLst>
            </a:pPr>
            <a:r>
              <a:rPr lang="en-US" altLang="en-US" sz="1350">
                <a:latin typeface="Arial Narrow" panose="020B0604020202020204" pitchFamily="34" charset="0"/>
                <a:ea typeface="ＭＳ Ｐゴシック" panose="020B0600070205080204" pitchFamily="34" charset="-128"/>
              </a:rPr>
              <a:t>Ascorbate 	pheV </a:t>
            </a:r>
          </a:p>
          <a:p>
            <a:pPr lvl="1">
              <a:buNone/>
              <a:tabLst>
                <a:tab pos="0" algn="l"/>
                <a:tab pos="3130154" algn="l"/>
              </a:tabLst>
            </a:pPr>
            <a:r>
              <a:rPr lang="en-US" altLang="en-US" sz="1350">
                <a:latin typeface="Arial Narrow" panose="020B0604020202020204" pitchFamily="34" charset="0"/>
                <a:ea typeface="ＭＳ Ｐゴシック" panose="020B0600070205080204" pitchFamily="34" charset="-128"/>
              </a:rPr>
              <a:t>EC 3.4.17.5	Transmembrane helix 6  </a:t>
            </a:r>
          </a:p>
          <a:p>
            <a:pPr lvl="1">
              <a:buNone/>
              <a:tabLst>
                <a:tab pos="0" algn="l"/>
                <a:tab pos="3130154" algn="l"/>
              </a:tabLst>
            </a:pPr>
            <a:r>
              <a:rPr lang="en-US" altLang="en-US" sz="1350">
                <a:latin typeface="Arial Narrow" panose="020B0604020202020204" pitchFamily="34" charset="0"/>
                <a:ea typeface="ＭＳ Ｐゴシック" panose="020B0600070205080204" pitchFamily="34" charset="-128"/>
              </a:rPr>
              <a:t>Sigma factor	3.4.24.B11 </a:t>
            </a:r>
          </a:p>
          <a:p>
            <a:pPr lvl="1">
              <a:buNone/>
              <a:tabLst>
                <a:tab pos="0" algn="l"/>
                <a:tab pos="3130154" algn="l"/>
              </a:tabLst>
            </a:pPr>
            <a:r>
              <a:rPr lang="en-US" altLang="en-US" sz="1350">
                <a:latin typeface="Arial Narrow" panose="020B0604020202020204" pitchFamily="34" charset="0"/>
                <a:ea typeface="ＭＳ Ｐゴシック" panose="020B0600070205080204" pitchFamily="34" charset="-128"/>
              </a:rPr>
              <a:t>Polysulfide reductase	ABC cobalt transporter </a:t>
            </a:r>
          </a:p>
          <a:p>
            <a:pPr lvl="1">
              <a:buNone/>
              <a:tabLst>
                <a:tab pos="0" algn="l"/>
                <a:tab pos="3130154" algn="l"/>
              </a:tabLst>
            </a:pPr>
            <a:r>
              <a:rPr lang="en-US" altLang="en-US" sz="1350">
                <a:latin typeface="Arial Narrow" panose="020B0604020202020204" pitchFamily="34" charset="0"/>
                <a:ea typeface="ＭＳ Ｐゴシック" panose="020B0600070205080204" pitchFamily="34" charset="-128"/>
              </a:rPr>
              <a:t>Entner-Doudoroff pathway	affinity of DnaA</a:t>
            </a:r>
          </a:p>
          <a:p>
            <a:pPr lvl="1">
              <a:buNone/>
              <a:tabLst>
                <a:tab pos="0" algn="l"/>
                <a:tab pos="3130154" algn="l"/>
              </a:tabLst>
            </a:pPr>
            <a:r>
              <a:rPr lang="en-US" altLang="en-US" sz="1350">
                <a:latin typeface="Arial Narrow" panose="020B0604020202020204" pitchFamily="34" charset="0"/>
                <a:ea typeface="ＭＳ Ｐゴシック" panose="020B0600070205080204" pitchFamily="34" charset="-128"/>
              </a:rPr>
              <a:t>Cyanobacteria 	</a:t>
            </a:r>
          </a:p>
          <a:p>
            <a:pPr lvl="1">
              <a:buNone/>
              <a:tabLst>
                <a:tab pos="0" algn="l"/>
                <a:tab pos="3130154" algn="l"/>
              </a:tabLst>
            </a:pPr>
            <a:r>
              <a:rPr lang="en-US" altLang="en-US" sz="1350">
                <a:latin typeface="Arial Narrow" panose="020B0604020202020204" pitchFamily="34" charset="0"/>
                <a:ea typeface="ＭＳ Ｐゴシック" panose="020B0600070205080204" pitchFamily="34" charset="-128"/>
              </a:rPr>
              <a:t>DnaA	</a:t>
            </a:r>
          </a:p>
        </p:txBody>
      </p:sp>
      <p:sp>
        <p:nvSpPr>
          <p:cNvPr id="105474" name="TextBox 1">
            <a:extLst>
              <a:ext uri="{FF2B5EF4-FFF2-40B4-BE49-F238E27FC236}">
                <a16:creationId xmlns:a16="http://schemas.microsoft.com/office/drawing/2014/main" id="{74989E9F-B446-2440-8C6C-62CDF7E76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5950" y="3973117"/>
            <a:ext cx="54292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400" b="1">
                <a:solidFill>
                  <a:srgbClr val="FFCC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CC66"/>
              </a:buClr>
              <a:buSzPct val="68000"/>
              <a:buFont typeface="Monotype Sorts" pitchFamily="2" charset="2"/>
              <a:buChar char="l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CC66"/>
              </a:buClr>
              <a:buSzPct val="5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CC66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CC66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altLang="en-US" sz="1350" b="0"/>
              <a:t>A simple auto-correction mechanism tries to correct typos. For example, searching for </a:t>
            </a:r>
            <a:r>
              <a:rPr lang="ja-JP" altLang="en-US" sz="1350" b="0"/>
              <a:t>“</a:t>
            </a:r>
            <a:r>
              <a:rPr lang="en-US" altLang="ja-JP" sz="1350" b="0"/>
              <a:t>sacrosine</a:t>
            </a:r>
            <a:r>
              <a:rPr lang="ja-JP" altLang="en-US" sz="1350" b="0"/>
              <a:t>”</a:t>
            </a:r>
            <a:r>
              <a:rPr lang="en-US" altLang="ja-JP" sz="1350" b="0"/>
              <a:t> will find </a:t>
            </a:r>
            <a:r>
              <a:rPr lang="ja-JP" altLang="en-US" sz="1350" b="0"/>
              <a:t>“</a:t>
            </a:r>
            <a:r>
              <a:rPr lang="en-US" altLang="ja-JP" sz="1350" b="0"/>
              <a:t>sarcosine</a:t>
            </a:r>
            <a:r>
              <a:rPr lang="ja-JP" altLang="en-US" sz="1350" b="0"/>
              <a:t>”</a:t>
            </a:r>
            <a:r>
              <a:rPr lang="en-US" altLang="ja-JP" sz="1350" b="0"/>
              <a:t>.</a:t>
            </a:r>
            <a:endParaRPr lang="en-US" altLang="en-US" sz="1350" b="0"/>
          </a:p>
        </p:txBody>
      </p:sp>
    </p:spTree>
    <p:extLst>
      <p:ext uri="{BB962C8B-B14F-4D97-AF65-F5344CB8AC3E}">
        <p14:creationId xmlns:p14="http://schemas.microsoft.com/office/powerpoint/2010/main" val="36790706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>
            <a:extLst>
              <a:ext uri="{FF2B5EF4-FFF2-40B4-BE49-F238E27FC236}">
                <a16:creationId xmlns:a16="http://schemas.microsoft.com/office/drawing/2014/main" id="{21A5E26C-1812-7F48-9DDA-5F8A80C181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0">
                <a:ea typeface="ＭＳ Ｐゴシック" panose="020B0600070205080204" pitchFamily="34" charset="-128"/>
              </a:rPr>
              <a:t>Quick Gene Search</a:t>
            </a:r>
          </a:p>
        </p:txBody>
      </p:sp>
      <p:sp>
        <p:nvSpPr>
          <p:cNvPr id="107522" name="Rectangle 3">
            <a:extLst>
              <a:ext uri="{FF2B5EF4-FFF2-40B4-BE49-F238E27FC236}">
                <a16:creationId xmlns:a16="http://schemas.microsoft.com/office/drawing/2014/main" id="{AF09D038-6E6A-3247-A112-B133C013F4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0">
                <a:ea typeface="ＭＳ Ｐゴシック" panose="020B0600070205080204" pitchFamily="34" charset="-128"/>
              </a:rPr>
              <a:t>Useful when only interested in genes.</a:t>
            </a:r>
          </a:p>
          <a:p>
            <a:endParaRPr lang="en-US" altLang="en-US" b="0">
              <a:ea typeface="ＭＳ Ｐゴシック" panose="020B0600070205080204" pitchFamily="34" charset="-128"/>
            </a:endParaRPr>
          </a:p>
          <a:p>
            <a:r>
              <a:rPr lang="en-US" altLang="en-US" b="0">
                <a:ea typeface="ＭＳ Ｐゴシック" panose="020B0600070205080204" pitchFamily="34" charset="-128"/>
              </a:rPr>
              <a:t>For example, compare the results when searching for </a:t>
            </a:r>
            <a:r>
              <a:rPr lang="ja-JP" altLang="en-US" b="0">
                <a:ea typeface="ＭＳ Ｐゴシック" panose="020B0600070205080204" pitchFamily="34" charset="-128"/>
              </a:rPr>
              <a:t>“</a:t>
            </a:r>
            <a:r>
              <a:rPr lang="en-US" altLang="ja-JP" b="0">
                <a:ea typeface="ＭＳ Ｐゴシック" panose="020B0600070205080204" pitchFamily="34" charset="-128"/>
              </a:rPr>
              <a:t>dnaA</a:t>
            </a:r>
            <a:r>
              <a:rPr lang="ja-JP" altLang="en-US" b="0">
                <a:ea typeface="ＭＳ Ｐゴシック" panose="020B0600070205080204" pitchFamily="34" charset="-128"/>
              </a:rPr>
              <a:t>”</a:t>
            </a:r>
            <a:r>
              <a:rPr lang="en-US" altLang="ja-JP" b="0">
                <a:ea typeface="ＭＳ Ｐゴシック" panose="020B0600070205080204" pitchFamily="34" charset="-128"/>
              </a:rPr>
              <a:t> by using the Quick Search and Gene Search buttons.</a:t>
            </a:r>
            <a:endParaRPr lang="en-US" altLang="en-US" b="0">
              <a:ea typeface="ＭＳ Ｐゴシック" panose="020B0600070205080204" pitchFamily="34" charset="-128"/>
            </a:endParaRPr>
          </a:p>
        </p:txBody>
      </p:sp>
      <p:pic>
        <p:nvPicPr>
          <p:cNvPr id="107523" name="Picture 4">
            <a:extLst>
              <a:ext uri="{FF2B5EF4-FFF2-40B4-BE49-F238E27FC236}">
                <a16:creationId xmlns:a16="http://schemas.microsoft.com/office/drawing/2014/main" id="{3BB757F7-66B8-7746-A0BF-395FFF738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3943350" y="3086101"/>
            <a:ext cx="3064669" cy="33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5">
            <a:extLst>
              <a:ext uri="{FF2B5EF4-FFF2-40B4-BE49-F238E27FC236}">
                <a16:creationId xmlns:a16="http://schemas.microsoft.com/office/drawing/2014/main" id="{8FECABB2-6C96-4544-A9ED-2CCD1C801408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6172200" y="3028950"/>
            <a:ext cx="914400" cy="34290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205740" rIns="0" bIns="68580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400" b="1">
                <a:solidFill>
                  <a:srgbClr val="FFCC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CC66"/>
              </a:buClr>
              <a:buSzPct val="68000"/>
              <a:buFont typeface="Monotype Sorts" pitchFamily="2" charset="2"/>
              <a:buChar char="l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CC66"/>
              </a:buClr>
              <a:buSzPct val="5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CC66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CC66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500" b="0">
              <a:solidFill>
                <a:schemeClr val="tx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0812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le 1">
            <a:extLst>
              <a:ext uri="{FF2B5EF4-FFF2-40B4-BE49-F238E27FC236}">
                <a16:creationId xmlns:a16="http://schemas.microsoft.com/office/drawing/2014/main" id="{1FACB557-2141-7E4E-A3E5-F56E25B1DA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Exercises: Find these entities in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E. coli O157:H7 str. G5101</a:t>
            </a:r>
          </a:p>
        </p:txBody>
      </p:sp>
      <p:sp>
        <p:nvSpPr>
          <p:cNvPr id="109570" name="Content Placeholder 2">
            <a:extLst>
              <a:ext uri="{FF2B5EF4-FFF2-40B4-BE49-F238E27FC236}">
                <a16:creationId xmlns:a16="http://schemas.microsoft.com/office/drawing/2014/main" id="{C0D33E51-7CEE-6845-92F9-3323E91193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29941" y="1371600"/>
            <a:ext cx="3028950" cy="371475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Gene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Metabolite (Compound)	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Reaction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Pathway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7ADA48F-E178-3446-954A-00298ABFE18D}"/>
              </a:ext>
            </a:extLst>
          </p:cNvPr>
          <p:cNvSpPr txBox="1">
            <a:spLocks/>
          </p:cNvSpPr>
          <p:nvPr/>
        </p:nvSpPr>
        <p:spPr bwMode="blackWhite">
          <a:xfrm>
            <a:off x="3773091" y="1371600"/>
            <a:ext cx="3886200" cy="37719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  <a:ext uri="{909E8E84-426E-40dd-AFC4-6F175D3DCCD1}"/>
            <a:ext uri="{91240B29-F687-4f45-9708-019B960494DF}"/>
          </a:extLst>
        </p:spPr>
        <p:txBody>
          <a:bodyPr lIns="67866" tIns="33338" rIns="67866" bIns="33338"/>
          <a:lstStyle>
            <a:lvl1pPr marL="2301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l"/>
              <a:defRPr sz="2400" b="1">
                <a:solidFill>
                  <a:srgbClr val="FFCC66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692150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68000"/>
              <a:buFont typeface="Monotype Sorts" charset="0"/>
              <a:buChar char="l"/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035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50000"/>
              <a:buFont typeface="Monotype Sorts" charset="0"/>
              <a:buChar char="u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3779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1720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178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635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092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549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marL="0" indent="0" algn="r">
              <a:buNone/>
              <a:defRPr/>
            </a:pPr>
            <a:r>
              <a:rPr lang="en-US" sz="1800" dirty="0" err="1">
                <a:ea typeface="ＭＳ Ｐゴシック" charset="0"/>
                <a:cs typeface="ＭＳ Ｐゴシック" charset="0"/>
              </a:rPr>
              <a:t>deoD</a:t>
            </a:r>
            <a:endParaRPr lang="en-US" sz="1800" dirty="0">
              <a:ea typeface="ＭＳ Ｐゴシック" charset="0"/>
              <a:cs typeface="ＭＳ Ｐゴシック" charset="0"/>
            </a:endParaRPr>
          </a:p>
          <a:p>
            <a:pPr algn="r">
              <a:defRPr/>
            </a:pPr>
            <a:endParaRPr lang="en-US" sz="1800" dirty="0">
              <a:ea typeface="ＭＳ Ｐゴシック" charset="0"/>
              <a:cs typeface="ＭＳ Ｐゴシック" charset="0"/>
            </a:endParaRPr>
          </a:p>
          <a:p>
            <a:pPr marL="0" indent="0" algn="r">
              <a:buNone/>
              <a:defRPr/>
            </a:pPr>
            <a:r>
              <a:rPr lang="en-US" sz="1800" dirty="0">
                <a:ea typeface="ＭＳ Ｐゴシック" charset="0"/>
                <a:cs typeface="ＭＳ Ｐゴシック" charset="0"/>
              </a:rPr>
              <a:t>adenine</a:t>
            </a:r>
          </a:p>
          <a:p>
            <a:pPr marL="0" indent="0" algn="r">
              <a:buNone/>
              <a:defRPr/>
            </a:pPr>
            <a:endParaRPr lang="en-US" sz="1800" dirty="0">
              <a:ea typeface="ＭＳ Ｐゴシック" charset="0"/>
              <a:cs typeface="ＭＳ Ｐゴシック" charset="0"/>
            </a:endParaRPr>
          </a:p>
          <a:p>
            <a:pPr marL="0" indent="0" algn="r">
              <a:buNone/>
              <a:defRPr/>
            </a:pPr>
            <a:r>
              <a:rPr lang="en-US" sz="1800" dirty="0">
                <a:ea typeface="ＭＳ Ｐゴシック" charset="0"/>
                <a:cs typeface="ＭＳ Ｐゴシック" charset="0"/>
              </a:rPr>
              <a:t>adenine </a:t>
            </a:r>
            <a:r>
              <a:rPr lang="en-US" sz="1800" dirty="0" err="1">
                <a:ea typeface="ＭＳ Ｐゴシック" charset="0"/>
                <a:cs typeface="ＭＳ Ｐゴシック" charset="0"/>
              </a:rPr>
              <a:t>phosphoribosyltransferase</a:t>
            </a:r>
            <a:endParaRPr lang="en-US" sz="1800" dirty="0">
              <a:ea typeface="ＭＳ Ｐゴシック" charset="0"/>
              <a:cs typeface="ＭＳ Ｐゴシック" charset="0"/>
            </a:endParaRPr>
          </a:p>
          <a:p>
            <a:pPr algn="r">
              <a:defRPr/>
            </a:pPr>
            <a:endParaRPr lang="en-US" sz="1800" dirty="0">
              <a:ea typeface="ＭＳ Ｐゴシック" charset="0"/>
              <a:cs typeface="ＭＳ Ｐゴシック" charset="0"/>
            </a:endParaRPr>
          </a:p>
          <a:p>
            <a:pPr marL="0" indent="0" algn="r">
              <a:buNone/>
              <a:defRPr/>
            </a:pPr>
            <a:r>
              <a:rPr lang="en-US" sz="1800" dirty="0" err="1">
                <a:ea typeface="ＭＳ Ｐゴシック" charset="0"/>
                <a:cs typeface="ＭＳ Ｐゴシック" charset="0"/>
              </a:rPr>
              <a:t>queuosine</a:t>
            </a:r>
            <a:r>
              <a:rPr lang="en-US" sz="1800" dirty="0">
                <a:ea typeface="ＭＳ Ｐゴシック" charset="0"/>
                <a:cs typeface="ＭＳ Ｐゴシック" charset="0"/>
              </a:rPr>
              <a:t> biosynthesis</a:t>
            </a:r>
          </a:p>
          <a:p>
            <a:pPr algn="r">
              <a:defRPr/>
            </a:pPr>
            <a:endParaRPr lang="en-US" sz="1800" dirty="0">
              <a:ea typeface="ＭＳ Ｐゴシック" charset="0"/>
              <a:cs typeface="ＭＳ Ｐゴシック" charset="0"/>
            </a:endParaRPr>
          </a:p>
          <a:p>
            <a:pPr algn="r">
              <a:defRPr/>
            </a:pPr>
            <a:endParaRPr lang="en-US" sz="1800" dirty="0">
              <a:ea typeface="ＭＳ Ｐゴシック" charset="0"/>
              <a:cs typeface="ＭＳ Ｐゴシック" charset="0"/>
            </a:endParaRPr>
          </a:p>
          <a:p>
            <a:pPr algn="r">
              <a:defRPr/>
            </a:pPr>
            <a:endParaRPr lang="en-US" sz="18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9260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itle 1">
            <a:extLst>
              <a:ext uri="{FF2B5EF4-FFF2-40B4-BE49-F238E27FC236}">
                <a16:creationId xmlns:a16="http://schemas.microsoft.com/office/drawing/2014/main" id="{D8991952-55FB-8948-8E7C-530B59EABA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Information Present in Curated DBs</a:t>
            </a:r>
          </a:p>
        </p:txBody>
      </p:sp>
      <p:sp>
        <p:nvSpPr>
          <p:cNvPr id="110594" name="Content Placeholder 2">
            <a:extLst>
              <a:ext uri="{FF2B5EF4-FFF2-40B4-BE49-F238E27FC236}">
                <a16:creationId xmlns:a16="http://schemas.microsoft.com/office/drawing/2014/main" id="{2E3C15F6-A1C1-C74D-BA52-748C865CCE4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57400" y="914400"/>
            <a:ext cx="5772150" cy="360045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Gene</a:t>
            </a:r>
          </a:p>
          <a:p>
            <a:pPr lvl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Summaries, protein features, GO terms, kinetic data, protein complexes, regulation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Metabolite (Compound)</a:t>
            </a:r>
          </a:p>
          <a:p>
            <a:pPr lvl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Summaries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Reaction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Pathway</a:t>
            </a:r>
          </a:p>
          <a:p>
            <a:pPr lvl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Summaries, regulation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Transcription Unit</a:t>
            </a:r>
          </a:p>
          <a:p>
            <a:pPr lvl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Promoters, TF binding sites, terminators, regulatory interactions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30093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1">
            <a:extLst>
              <a:ext uri="{FF2B5EF4-FFF2-40B4-BE49-F238E27FC236}">
                <a16:creationId xmlns:a16="http://schemas.microsoft.com/office/drawing/2014/main" id="{57E98F5A-08F4-9446-93F9-05F682000E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Additional Page Types</a:t>
            </a:r>
          </a:p>
        </p:txBody>
      </p:sp>
      <p:sp>
        <p:nvSpPr>
          <p:cNvPr id="111618" name="Content Placeholder 2">
            <a:extLst>
              <a:ext uri="{FF2B5EF4-FFF2-40B4-BE49-F238E27FC236}">
                <a16:creationId xmlns:a16="http://schemas.microsoft.com/office/drawing/2014/main" id="{B9BA0726-20D1-8041-9F63-6F6FA3259E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71650" y="848916"/>
            <a:ext cx="5772150" cy="360045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Organism Summary Page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Organism phenotype data</a:t>
            </a:r>
          </a:p>
          <a:p>
            <a:pPr lvl="1"/>
            <a:r>
              <a:rPr lang="en-US" altLang="en-US">
                <a:latin typeface="Arial Narrow" panose="020B0604020202020204" pitchFamily="34" charset="0"/>
                <a:ea typeface="ＭＳ Ｐゴシック" panose="020B0600070205080204" pitchFamily="34" charset="-128"/>
              </a:rPr>
              <a:t>Listed on organism summary page</a:t>
            </a:r>
          </a:p>
          <a:p>
            <a:pPr lvl="1"/>
            <a:r>
              <a:rPr lang="en-US" altLang="en-US">
                <a:latin typeface="Arial Narrow" panose="020B0604020202020204" pitchFamily="34" charset="0"/>
                <a:ea typeface="ＭＳ Ｐゴシック" panose="020B0600070205080204" pitchFamily="34" charset="-128"/>
              </a:rPr>
              <a:t>Web: Change Org Database then Select by Org Properties 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Curator page, Organization page</a:t>
            </a:r>
          </a:p>
          <a:p>
            <a:pPr lvl="1"/>
            <a:r>
              <a:rPr lang="en-US" altLang="en-US">
                <a:latin typeface="Arial Narrow" panose="020B0604020202020204" pitchFamily="34" charset="0"/>
                <a:ea typeface="ＭＳ Ｐゴシック" panose="020B0600070205080204" pitchFamily="34" charset="-128"/>
              </a:rPr>
              <a:t>Desktop: Tools-&gt;Search-&gt;Curators / Organizations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Metabolic models</a:t>
            </a:r>
          </a:p>
          <a:p>
            <a:pPr lvl="1"/>
            <a:r>
              <a:rPr lang="en-US" altLang="en-US">
                <a:latin typeface="Arial Narrow" panose="020B0604020202020204" pitchFamily="34" charset="0"/>
                <a:ea typeface="ＭＳ Ｐゴシック" panose="020B0600070205080204" pitchFamily="34" charset="-128"/>
              </a:rPr>
              <a:t>Web: Metabolism-&gt;Run Metabolic Model 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069620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itle 1">
            <a:extLst>
              <a:ext uri="{FF2B5EF4-FFF2-40B4-BE49-F238E27FC236}">
                <a16:creationId xmlns:a16="http://schemas.microsoft.com/office/drawing/2014/main" id="{B912F217-AF9A-C141-A52B-B6A135B2F8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Additional Page Types</a:t>
            </a:r>
          </a:p>
        </p:txBody>
      </p:sp>
      <p:sp>
        <p:nvSpPr>
          <p:cNvPr id="112642" name="Content Placeholder 2">
            <a:extLst>
              <a:ext uri="{FF2B5EF4-FFF2-40B4-BE49-F238E27FC236}">
                <a16:creationId xmlns:a16="http://schemas.microsoft.com/office/drawing/2014/main" id="{FCDD5108-681D-6640-92D2-B4B955A1EA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71650" y="857250"/>
            <a:ext cx="5772150" cy="3600450"/>
          </a:xfrm>
        </p:spPr>
        <p:txBody>
          <a:bodyPr/>
          <a:lstStyle/>
          <a:p>
            <a:r>
              <a:rPr lang="en-US" altLang="en-US" sz="1500">
                <a:ea typeface="ＭＳ Ｐゴシック" panose="020B0600070205080204" pitchFamily="34" charset="-128"/>
              </a:rPr>
              <a:t>“All Growth Media” page, pages for individual growth media</a:t>
            </a:r>
          </a:p>
          <a:p>
            <a:pPr lvl="1"/>
            <a:r>
              <a:rPr lang="en-US" altLang="en-US">
                <a:latin typeface="Arial Narrow" panose="020B0604020202020204" pitchFamily="34" charset="0"/>
                <a:ea typeface="ＭＳ Ｐゴシック" panose="020B0600070205080204" pitchFamily="34" charset="-128"/>
              </a:rPr>
              <a:t>Desktop: Tools-&gt;Search-&gt;Growth Media</a:t>
            </a:r>
          </a:p>
          <a:p>
            <a:pPr lvl="2"/>
            <a:r>
              <a:rPr lang="en-US" altLang="en-US">
                <a:latin typeface="Arial Narrow" panose="020B0604020202020204" pitchFamily="34" charset="0"/>
                <a:ea typeface="ＭＳ Ｐゴシック" panose="020B0600070205080204" pitchFamily="34" charset="-128"/>
              </a:rPr>
              <a:t>Note “Show All Growth Media” button</a:t>
            </a:r>
          </a:p>
          <a:p>
            <a:pPr lvl="1"/>
            <a:r>
              <a:rPr lang="en-US" altLang="en-US">
                <a:latin typeface="Arial Narrow" panose="020B0604020202020204" pitchFamily="34" charset="0"/>
                <a:ea typeface="ＭＳ Ｐゴシック" panose="020B0600070205080204" pitchFamily="34" charset="-128"/>
              </a:rPr>
              <a:t>Web: Search-&gt;Search Growth Media</a:t>
            </a:r>
          </a:p>
          <a:p>
            <a:pPr lvl="2"/>
            <a:r>
              <a:rPr lang="en-US" altLang="en-US">
                <a:latin typeface="Arial Narrow" panose="020B0604020202020204" pitchFamily="34" charset="0"/>
                <a:ea typeface="ＭＳ Ｐゴシック" panose="020B0600070205080204" pitchFamily="34" charset="-128"/>
              </a:rPr>
              <a:t>Note “All Growth Media for this Organism” button</a:t>
            </a:r>
          </a:p>
          <a:p>
            <a:pPr lvl="1"/>
            <a:r>
              <a:rPr lang="en-US" altLang="en-US">
                <a:latin typeface="Arial Narrow" panose="020B0604020202020204" pitchFamily="34" charset="0"/>
                <a:ea typeface="ＭＳ Ｐゴシック" panose="020B0600070205080204" pitchFamily="34" charset="-128"/>
              </a:rPr>
              <a:t>Link from Organism Summary page</a:t>
            </a:r>
          </a:p>
          <a:p>
            <a:pPr lvl="1"/>
            <a:r>
              <a:rPr lang="en-US" altLang="en-US">
                <a:latin typeface="Arial Narrow" panose="020B0604020202020204" pitchFamily="34" charset="0"/>
                <a:ea typeface="ＭＳ Ｐゴシック" panose="020B0600070205080204" pitchFamily="34" charset="-128"/>
              </a:rPr>
              <a:t>Links from metabolite pages</a:t>
            </a:r>
          </a:p>
          <a:p>
            <a:pPr lvl="1"/>
            <a:r>
              <a:rPr lang="en-US" altLang="en-US">
                <a:latin typeface="Arial Narrow" panose="020B0604020202020204" pitchFamily="34" charset="0"/>
                <a:ea typeface="ＭＳ Ｐゴシック" panose="020B0600070205080204" pitchFamily="34" charset="-128"/>
              </a:rPr>
              <a:t>Link from list of gene essentiality datasets</a:t>
            </a:r>
          </a:p>
          <a:p>
            <a:r>
              <a:rPr lang="en-US" altLang="en-US" sz="1500">
                <a:ea typeface="ＭＳ Ｐゴシック" panose="020B0600070205080204" pitchFamily="34" charset="-128"/>
              </a:rPr>
              <a:t>Phenotype microarray data</a:t>
            </a:r>
          </a:p>
          <a:p>
            <a:pPr lvl="1"/>
            <a:r>
              <a:rPr lang="en-US" altLang="en-US">
                <a:latin typeface="Arial Narrow" panose="020B0604020202020204" pitchFamily="34" charset="0"/>
                <a:ea typeface="ＭＳ Ｐゴシック" panose="020B0600070205080204" pitchFamily="34" charset="-128"/>
              </a:rPr>
              <a:t>Link from Organism Summary page</a:t>
            </a:r>
          </a:p>
          <a:p>
            <a:pPr lvl="1"/>
            <a:r>
              <a:rPr lang="en-US" altLang="en-US">
                <a:latin typeface="Arial Narrow" panose="020B0604020202020204" pitchFamily="34" charset="0"/>
                <a:ea typeface="ＭＳ Ｐゴシック" panose="020B0600070205080204" pitchFamily="34" charset="-128"/>
              </a:rPr>
              <a:t>Listed on “All Growth Media” page</a:t>
            </a:r>
          </a:p>
          <a:p>
            <a:r>
              <a:rPr lang="en-US" altLang="en-US" sz="1500">
                <a:ea typeface="ＭＳ Ｐゴシック" panose="020B0600070205080204" pitchFamily="34" charset="-128"/>
              </a:rPr>
              <a:t>Gene essentiality data</a:t>
            </a:r>
          </a:p>
          <a:p>
            <a:pPr lvl="1"/>
            <a:r>
              <a:rPr lang="en-US" altLang="en-US">
                <a:latin typeface="Arial Narrow" panose="020B0604020202020204" pitchFamily="34" charset="0"/>
                <a:ea typeface="ＭＳ Ｐゴシック" panose="020B0600070205080204" pitchFamily="34" charset="-128"/>
              </a:rPr>
              <a:t>Links from organism summary page</a:t>
            </a:r>
          </a:p>
          <a:p>
            <a:endParaRPr lang="en-US" altLang="en-US" sz="150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774149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le 1">
            <a:extLst>
              <a:ext uri="{FF2B5EF4-FFF2-40B4-BE49-F238E27FC236}">
                <a16:creationId xmlns:a16="http://schemas.microsoft.com/office/drawing/2014/main" id="{164CC279-9F32-0D45-89D8-3E253A7DE3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BioCyc Search Menu</a:t>
            </a:r>
          </a:p>
        </p:txBody>
      </p:sp>
      <p:pic>
        <p:nvPicPr>
          <p:cNvPr id="113666" name="Picture 1">
            <a:extLst>
              <a:ext uri="{FF2B5EF4-FFF2-40B4-BE49-F238E27FC236}">
                <a16:creationId xmlns:a16="http://schemas.microsoft.com/office/drawing/2014/main" id="{02E3D4A9-E262-BC4D-A383-AB18A71741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989410"/>
            <a:ext cx="3893344" cy="3754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7" name="Content Placeholder 2">
            <a:extLst>
              <a:ext uri="{FF2B5EF4-FFF2-40B4-BE49-F238E27FC236}">
                <a16:creationId xmlns:a16="http://schemas.microsoft.com/office/drawing/2014/main" id="{0AE620F4-A791-D448-8E46-979677F9EC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59575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>
            <a:extLst>
              <a:ext uri="{FF2B5EF4-FFF2-40B4-BE49-F238E27FC236}">
                <a16:creationId xmlns:a16="http://schemas.microsoft.com/office/drawing/2014/main" id="{DCADFFBF-90BB-3042-8E82-58E9F2E7C9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0">
                <a:ea typeface="ＭＳ Ｐゴシック" panose="020B0600070205080204" pitchFamily="34" charset="-128"/>
              </a:rPr>
              <a:t>Google This Site</a:t>
            </a:r>
          </a:p>
        </p:txBody>
      </p:sp>
      <p:sp>
        <p:nvSpPr>
          <p:cNvPr id="114690" name="Rectangle 3">
            <a:extLst>
              <a:ext uri="{FF2B5EF4-FFF2-40B4-BE49-F238E27FC236}">
                <a16:creationId xmlns:a16="http://schemas.microsoft.com/office/drawing/2014/main" id="{1D65C5CB-7834-5347-BB26-B3BA07EE3C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914400"/>
            <a:ext cx="5772150" cy="36004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b="0">
                <a:ea typeface="ＭＳ Ｐゴシック" panose="020B0600070205080204" pitchFamily="34" charset="-128"/>
              </a:rPr>
              <a:t>The BioCyc site is indexed by Google</a:t>
            </a:r>
          </a:p>
          <a:p>
            <a:pPr>
              <a:buFont typeface="Wingdings" pitchFamily="2" charset="2"/>
              <a:buNone/>
            </a:pPr>
            <a:endParaRPr lang="en-US" altLang="en-US" b="0">
              <a:ea typeface="ＭＳ Ｐゴシック" panose="020B0600070205080204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en-US" altLang="en-US" b="0">
                <a:ea typeface="ＭＳ Ｐゴシック" panose="020B0600070205080204" pitchFamily="34" charset="-128"/>
              </a:rPr>
              <a:t>You can launch a Google text search from:</a:t>
            </a:r>
          </a:p>
          <a:p>
            <a:pPr>
              <a:buFont typeface="Wingdings" pitchFamily="2" charset="2"/>
              <a:buNone/>
            </a:pPr>
            <a:r>
              <a:rPr lang="en-US" altLang="en-US" b="0">
                <a:ea typeface="ＭＳ Ｐゴシック" panose="020B0600070205080204" pitchFamily="34" charset="-128"/>
              </a:rPr>
              <a:t>1. Search → Google This Site</a:t>
            </a:r>
          </a:p>
          <a:p>
            <a:pPr>
              <a:buFont typeface="Wingdings" pitchFamily="2" charset="2"/>
              <a:buNone/>
            </a:pPr>
            <a:endParaRPr lang="en-US" altLang="en-US" b="0">
              <a:ea typeface="ＭＳ Ｐゴシック" panose="020B0600070205080204" pitchFamily="34" charset="-128"/>
            </a:endParaRPr>
          </a:p>
          <a:p>
            <a:pPr>
              <a:buFont typeface="Wingdings" pitchFamily="2" charset="2"/>
              <a:buNone/>
            </a:pPr>
            <a:endParaRPr lang="en-US" altLang="en-US" b="0">
              <a:ea typeface="ＭＳ Ｐゴシック" panose="020B0600070205080204" pitchFamily="34" charset="-128"/>
            </a:endParaRPr>
          </a:p>
          <a:p>
            <a:pPr>
              <a:buFont typeface="Wingdings" pitchFamily="2" charset="2"/>
              <a:buNone/>
            </a:pPr>
            <a:endParaRPr lang="en-US" altLang="en-US" b="0">
              <a:ea typeface="ＭＳ Ｐゴシック" panose="020B0600070205080204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en-US" altLang="en-US" b="0">
                <a:ea typeface="ＭＳ Ｐゴシック" panose="020B0600070205080204" pitchFamily="34" charset="-128"/>
              </a:rPr>
              <a:t>2. The alternative searches box that appears on Quick Search results pages</a:t>
            </a:r>
          </a:p>
          <a:p>
            <a:endParaRPr lang="en-US" altLang="en-US" b="0">
              <a:ea typeface="ＭＳ Ｐゴシック" panose="020B0600070205080204" pitchFamily="34" charset="-128"/>
            </a:endParaRPr>
          </a:p>
        </p:txBody>
      </p:sp>
      <p:pic>
        <p:nvPicPr>
          <p:cNvPr id="114691" name="Picture 5">
            <a:extLst>
              <a:ext uri="{FF2B5EF4-FFF2-40B4-BE49-F238E27FC236}">
                <a16:creationId xmlns:a16="http://schemas.microsoft.com/office/drawing/2014/main" id="{28741D0C-C3AE-6F4A-9F58-DF16E45F7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2114550" y="2343150"/>
            <a:ext cx="3443288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2" name="Picture 6">
            <a:extLst>
              <a:ext uri="{FF2B5EF4-FFF2-40B4-BE49-F238E27FC236}">
                <a16:creationId xmlns:a16="http://schemas.microsoft.com/office/drawing/2014/main" id="{267201D4-7131-9E42-A62A-C5B024F4C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2085975" y="4000500"/>
            <a:ext cx="2657475" cy="63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007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37B56830-2C06-DF44-870B-67453924BC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7350" y="114300"/>
            <a:ext cx="5772150" cy="857250"/>
          </a:xfrm>
        </p:spPr>
        <p:txBody>
          <a:bodyPr/>
          <a:lstStyle/>
          <a:p>
            <a:pPr algn="ctr"/>
            <a:r>
              <a:rPr lang="en-US" altLang="en-US">
                <a:ea typeface="ＭＳ Ｐゴシック" panose="020B0600070205080204" pitchFamily="34" charset="-128"/>
              </a:rPr>
              <a:t>Desktop Menus</a:t>
            </a:r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3EEC785C-A475-014D-98A2-E373821496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Main command menu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Single-choice menu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Multiple-choice menu (e.g. after a search)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Aborting out of menus</a:t>
            </a:r>
          </a:p>
          <a:p>
            <a:pPr lvl="1"/>
            <a:r>
              <a:rPr lang="en-US" altLang="en-US">
                <a:latin typeface="Arial Narrow" panose="020B0604020202020204" pitchFamily="34" charset="0"/>
                <a:ea typeface="ＭＳ Ｐゴシック" panose="020B0600070205080204" pitchFamily="34" charset="-128"/>
              </a:rPr>
              <a:t>Click Cancel or No Select</a:t>
            </a:r>
          </a:p>
          <a:p>
            <a:pPr lvl="1"/>
            <a:r>
              <a:rPr lang="en-US" altLang="en-US">
                <a:latin typeface="Arial Narrow" panose="020B0604020202020204" pitchFamily="34" charset="0"/>
                <a:ea typeface="ＭＳ Ｐゴシック" panose="020B0600070205080204" pitchFamily="34" charset="-128"/>
              </a:rPr>
              <a:t>Click outside the menu</a:t>
            </a:r>
          </a:p>
          <a:p>
            <a:pPr lvl="1"/>
            <a:r>
              <a:rPr lang="en-US" altLang="en-US">
                <a:latin typeface="Arial Narrow" panose="020B0604020202020204" pitchFamily="34" charset="0"/>
                <a:ea typeface="ＭＳ Ｐゴシック" panose="020B0600070205080204" pitchFamily="34" charset="-128"/>
              </a:rPr>
              <a:t>Type ^Z</a:t>
            </a:r>
          </a:p>
        </p:txBody>
      </p:sp>
    </p:spTree>
    <p:extLst>
      <p:ext uri="{BB962C8B-B14F-4D97-AF65-F5344CB8AC3E}">
        <p14:creationId xmlns:p14="http://schemas.microsoft.com/office/powerpoint/2010/main" val="114957112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>
            <a:extLst>
              <a:ext uri="{FF2B5EF4-FFF2-40B4-BE49-F238E27FC236}">
                <a16:creationId xmlns:a16="http://schemas.microsoft.com/office/drawing/2014/main" id="{E0321593-1394-0644-B3F6-B196A31E7A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7350" y="105507"/>
            <a:ext cx="5772150" cy="857250"/>
          </a:xfrm>
        </p:spPr>
        <p:txBody>
          <a:bodyPr/>
          <a:lstStyle/>
          <a:p>
            <a:r>
              <a:rPr lang="en-US" altLang="en-US" b="0" dirty="0">
                <a:ea typeface="ＭＳ Ｐゴシック" panose="020B0600070205080204" pitchFamily="34" charset="-128"/>
              </a:rPr>
              <a:t>Object-Specific Searches</a:t>
            </a:r>
          </a:p>
        </p:txBody>
      </p:sp>
      <p:sp>
        <p:nvSpPr>
          <p:cNvPr id="116738" name="Rectangle 3">
            <a:extLst>
              <a:ext uri="{FF2B5EF4-FFF2-40B4-BE49-F238E27FC236}">
                <a16:creationId xmlns:a16="http://schemas.microsoft.com/office/drawing/2014/main" id="{7618E0C1-9172-A741-8659-C30CBD49D2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28750" y="971550"/>
            <a:ext cx="3143250" cy="1543050"/>
          </a:xfrm>
        </p:spPr>
        <p:txBody>
          <a:bodyPr/>
          <a:lstStyle/>
          <a:p>
            <a:r>
              <a:rPr lang="en-US" altLang="en-US" sz="1350">
                <a:ea typeface="ＭＳ Ｐゴシック" panose="020B0600070205080204" pitchFamily="34" charset="-128"/>
              </a:rPr>
              <a:t>The first six items in the search menu provide a medium-level search interface against single types of objects</a:t>
            </a:r>
          </a:p>
          <a:p>
            <a:r>
              <a:rPr lang="en-US" altLang="en-US" sz="1350">
                <a:ea typeface="ＭＳ Ｐゴシック" panose="020B0600070205080204" pitchFamily="34" charset="-128"/>
              </a:rPr>
              <a:t>Use of filtering</a:t>
            </a:r>
          </a:p>
        </p:txBody>
      </p:sp>
      <p:pic>
        <p:nvPicPr>
          <p:cNvPr id="116739" name="Picture 6">
            <a:extLst>
              <a:ext uri="{FF2B5EF4-FFF2-40B4-BE49-F238E27FC236}">
                <a16:creationId xmlns:a16="http://schemas.microsoft.com/office/drawing/2014/main" id="{4060BE2E-A1E3-9046-B6F5-A332849FD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1428750" y="2743200"/>
            <a:ext cx="4129088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0" name="Rectangle 3">
            <a:extLst>
              <a:ext uri="{FF2B5EF4-FFF2-40B4-BE49-F238E27FC236}">
                <a16:creationId xmlns:a16="http://schemas.microsoft.com/office/drawing/2014/main" id="{1A76D4B0-20F8-8445-98AC-D25E49FB312A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5657850" y="3314700"/>
            <a:ext cx="22288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866" tIns="33338" rIns="67866" bIns="33338"/>
          <a:lstStyle>
            <a:lvl1pPr marL="230188" indent="-230188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400" b="1">
                <a:solidFill>
                  <a:srgbClr val="FFCC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CC66"/>
              </a:buClr>
              <a:buSzPct val="68000"/>
              <a:buFont typeface="Monotype Sorts" pitchFamily="2" charset="2"/>
              <a:buChar char="l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CC66"/>
              </a:buClr>
              <a:buSzPct val="5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CC66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CC66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50" b="0"/>
              <a:t>Click on triangles at the left to expand or hide filters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50" b="0"/>
              <a:t>Note that if a filter is hidden it will not be used in a search</a:t>
            </a:r>
          </a:p>
        </p:txBody>
      </p:sp>
      <p:pic>
        <p:nvPicPr>
          <p:cNvPr id="116741" name="Picture 6">
            <a:extLst>
              <a:ext uri="{FF2B5EF4-FFF2-40B4-BE49-F238E27FC236}">
                <a16:creationId xmlns:a16="http://schemas.microsoft.com/office/drawing/2014/main" id="{D1C75D0F-E323-1D43-9840-22F4BA83B6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28650"/>
            <a:ext cx="2667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78666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>
            <a:extLst>
              <a:ext uri="{FF2B5EF4-FFF2-40B4-BE49-F238E27FC236}">
                <a16:creationId xmlns:a16="http://schemas.microsoft.com/office/drawing/2014/main" id="{E75D23AE-EAD0-5642-A785-729F0F2ACC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0">
                <a:ea typeface="ＭＳ Ｐゴシック" panose="020B0600070205080204" pitchFamily="34" charset="-128"/>
              </a:rPr>
              <a:t>Compound Search</a:t>
            </a:r>
          </a:p>
        </p:txBody>
      </p:sp>
      <p:pic>
        <p:nvPicPr>
          <p:cNvPr id="118786" name="Picture 4">
            <a:extLst>
              <a:ext uri="{FF2B5EF4-FFF2-40B4-BE49-F238E27FC236}">
                <a16:creationId xmlns:a16="http://schemas.microsoft.com/office/drawing/2014/main" id="{9A6CFBE6-44F9-5C44-B366-2F335982D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2114550" y="3200400"/>
            <a:ext cx="5372100" cy="117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7" name="Picture 5">
            <a:extLst>
              <a:ext uri="{FF2B5EF4-FFF2-40B4-BE49-F238E27FC236}">
                <a16:creationId xmlns:a16="http://schemas.microsoft.com/office/drawing/2014/main" id="{6935241F-63FE-2943-B975-2CEE3FE79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2114550" y="2000251"/>
            <a:ext cx="337185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8" name="Rectangle 6">
            <a:extLst>
              <a:ext uri="{FF2B5EF4-FFF2-40B4-BE49-F238E27FC236}">
                <a16:creationId xmlns:a16="http://schemas.microsoft.com/office/drawing/2014/main" id="{84B1D723-150F-F845-8AAE-D2A1355558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1143000"/>
            <a:ext cx="5772150" cy="571500"/>
          </a:xfrm>
        </p:spPr>
        <p:txBody>
          <a:bodyPr/>
          <a:lstStyle/>
          <a:p>
            <a:r>
              <a:rPr lang="en-US" altLang="en-US" b="0">
                <a:ea typeface="ＭＳ Ｐゴシック" panose="020B0600070205080204" pitchFamily="34" charset="-128"/>
              </a:rPr>
              <a:t>List All buttons – quick way to get complete lists</a:t>
            </a:r>
          </a:p>
          <a:p>
            <a:r>
              <a:rPr lang="en-US" altLang="en-US" b="0">
                <a:ea typeface="ＭＳ Ｐゴシック" panose="020B0600070205080204" pitchFamily="34" charset="-128"/>
              </a:rPr>
              <a:t>Examples for compound searching:</a:t>
            </a:r>
          </a:p>
          <a:p>
            <a:endParaRPr lang="en-US" altLang="en-US" b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350324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>
            <a:extLst>
              <a:ext uri="{FF2B5EF4-FFF2-40B4-BE49-F238E27FC236}">
                <a16:creationId xmlns:a16="http://schemas.microsoft.com/office/drawing/2014/main" id="{AFA0CA15-CB72-5F47-91C7-3EF7F2BD21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0">
                <a:ea typeface="ＭＳ Ｐゴシック" panose="020B0600070205080204" pitchFamily="34" charset="-128"/>
              </a:rPr>
              <a:t>Search Genes/Proteins/RNAs</a:t>
            </a:r>
          </a:p>
        </p:txBody>
      </p:sp>
      <p:pic>
        <p:nvPicPr>
          <p:cNvPr id="120834" name="Picture 4">
            <a:extLst>
              <a:ext uri="{FF2B5EF4-FFF2-40B4-BE49-F238E27FC236}">
                <a16:creationId xmlns:a16="http://schemas.microsoft.com/office/drawing/2014/main" id="{9C003646-69E6-D04F-9B0A-134968E35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1428750" y="2400300"/>
            <a:ext cx="3407569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5" name="Picture 5">
            <a:extLst>
              <a:ext uri="{FF2B5EF4-FFF2-40B4-BE49-F238E27FC236}">
                <a16:creationId xmlns:a16="http://schemas.microsoft.com/office/drawing/2014/main" id="{B4358864-6E7B-A542-860E-B07FE783B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5143500" y="2228851"/>
            <a:ext cx="2028825" cy="61317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36" name="Picture 6">
            <a:extLst>
              <a:ext uri="{FF2B5EF4-FFF2-40B4-BE49-F238E27FC236}">
                <a16:creationId xmlns:a16="http://schemas.microsoft.com/office/drawing/2014/main" id="{C181C16F-99AA-3F4B-8E1C-1C3E7B3C2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5086350" y="3714750"/>
            <a:ext cx="2693194" cy="767954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37" name="Picture 7">
            <a:extLst>
              <a:ext uri="{FF2B5EF4-FFF2-40B4-BE49-F238E27FC236}">
                <a16:creationId xmlns:a16="http://schemas.microsoft.com/office/drawing/2014/main" id="{CCD81218-B212-074F-82D3-23A68DC4E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5086351" y="2971800"/>
            <a:ext cx="1507331" cy="6667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38" name="Picture 8">
            <a:extLst>
              <a:ext uri="{FF2B5EF4-FFF2-40B4-BE49-F238E27FC236}">
                <a16:creationId xmlns:a16="http://schemas.microsoft.com/office/drawing/2014/main" id="{4BA6063D-C2EB-104F-9602-A1BF2501E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6286500" y="2514600"/>
            <a:ext cx="1591866" cy="21288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839" name="Rectangle 11">
            <a:extLst>
              <a:ext uri="{FF2B5EF4-FFF2-40B4-BE49-F238E27FC236}">
                <a16:creationId xmlns:a16="http://schemas.microsoft.com/office/drawing/2014/main" id="{557EF62E-7027-E847-B3DE-66DA069EB7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0">
                <a:ea typeface="ＭＳ Ｐゴシック" panose="020B0600070205080204" pitchFamily="34" charset="-128"/>
              </a:rPr>
              <a:t>List All buttons – quick way to get complete lists</a:t>
            </a:r>
          </a:p>
          <a:p>
            <a:r>
              <a:rPr lang="en-US" altLang="en-US" b="0">
                <a:ea typeface="ＭＳ Ｐゴシック" panose="020B0600070205080204" pitchFamily="34" charset="-128"/>
              </a:rPr>
              <a:t>Extensive filtering options</a:t>
            </a:r>
          </a:p>
        </p:txBody>
      </p:sp>
    </p:spTree>
    <p:extLst>
      <p:ext uri="{BB962C8B-B14F-4D97-AF65-F5344CB8AC3E}">
        <p14:creationId xmlns:p14="http://schemas.microsoft.com/office/powerpoint/2010/main" val="19505697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6623-CB74-FC40-BDB4-F648360E9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5F480-C047-DB4A-9884-10085BDEF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all E. coli K-12 proteins less than 100 residues in length with a </a:t>
            </a:r>
            <a:r>
              <a:rPr lang="en-US" dirty="0" err="1"/>
              <a:t>pI</a:t>
            </a:r>
            <a:r>
              <a:rPr lang="en-US" dirty="0"/>
              <a:t> &gt; 8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34079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>
            <a:extLst>
              <a:ext uri="{FF2B5EF4-FFF2-40B4-BE49-F238E27FC236}">
                <a16:creationId xmlns:a16="http://schemas.microsoft.com/office/drawing/2014/main" id="{883AF478-8018-8E4C-8B47-D59A1AC76F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0">
                <a:ea typeface="ＭＳ Ｐゴシック" panose="020B0600070205080204" pitchFamily="34" charset="-128"/>
              </a:rPr>
              <a:t>Search Pathways</a:t>
            </a:r>
          </a:p>
        </p:txBody>
      </p:sp>
      <p:pic>
        <p:nvPicPr>
          <p:cNvPr id="122882" name="Picture 4">
            <a:extLst>
              <a:ext uri="{FF2B5EF4-FFF2-40B4-BE49-F238E27FC236}">
                <a16:creationId xmlns:a16="http://schemas.microsoft.com/office/drawing/2014/main" id="{54B41F84-262F-294B-9A34-633D77027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1314450" y="3143250"/>
            <a:ext cx="2378869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3" name="Picture 5">
            <a:extLst>
              <a:ext uri="{FF2B5EF4-FFF2-40B4-BE49-F238E27FC236}">
                <a16:creationId xmlns:a16="http://schemas.microsoft.com/office/drawing/2014/main" id="{99905C9C-C3F9-AD43-871C-33AF4A6C3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4457700" y="2686050"/>
            <a:ext cx="3243263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4" name="AutoShape 6">
            <a:extLst>
              <a:ext uri="{FF2B5EF4-FFF2-40B4-BE49-F238E27FC236}">
                <a16:creationId xmlns:a16="http://schemas.microsoft.com/office/drawing/2014/main" id="{DBCA88B8-AC57-024C-9304-B0B14E187CF5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3886200" y="34290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5050"/>
            </a:solidFill>
            <a:miter lim="800000"/>
            <a:headEnd/>
            <a:tailEnd/>
          </a:ln>
        </p:spPr>
        <p:txBody>
          <a:bodyPr wrap="none" lIns="0" tIns="205740" rIns="0" bIns="68580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400" b="1">
                <a:solidFill>
                  <a:srgbClr val="FFCC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CC66"/>
              </a:buClr>
              <a:buSzPct val="68000"/>
              <a:buFont typeface="Monotype Sorts" pitchFamily="2" charset="2"/>
              <a:buChar char="l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CC66"/>
              </a:buClr>
              <a:buSzPct val="5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CC66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CC66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500" b="0">
              <a:solidFill>
                <a:schemeClr val="tx1"/>
              </a:solidFill>
              <a:latin typeface="Helvetica" pitchFamily="2" charset="0"/>
            </a:endParaRPr>
          </a:p>
        </p:txBody>
      </p:sp>
      <p:pic>
        <p:nvPicPr>
          <p:cNvPr id="122885" name="Picture 7">
            <a:extLst>
              <a:ext uri="{FF2B5EF4-FFF2-40B4-BE49-F238E27FC236}">
                <a16:creationId xmlns:a16="http://schemas.microsoft.com/office/drawing/2014/main" id="{2B2E976D-71EA-4248-AB1A-E14190CA7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1714500" y="971550"/>
            <a:ext cx="2243138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565370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>
            <a:extLst>
              <a:ext uri="{FF2B5EF4-FFF2-40B4-BE49-F238E27FC236}">
                <a16:creationId xmlns:a16="http://schemas.microsoft.com/office/drawing/2014/main" id="{EF5FDD8D-F0AF-424E-A8EE-675FD444D2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0">
                <a:ea typeface="ＭＳ Ｐゴシック" panose="020B0600070205080204" pitchFamily="34" charset="-128"/>
              </a:rPr>
              <a:t>Advanced Search</a:t>
            </a:r>
          </a:p>
        </p:txBody>
      </p:sp>
      <p:sp>
        <p:nvSpPr>
          <p:cNvPr id="123906" name="Rectangle 3">
            <a:extLst>
              <a:ext uri="{FF2B5EF4-FFF2-40B4-BE49-F238E27FC236}">
                <a16:creationId xmlns:a16="http://schemas.microsoft.com/office/drawing/2014/main" id="{132011F1-76CB-624B-AB4A-2CEC28CBCE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00250" y="857250"/>
            <a:ext cx="5772150" cy="3600450"/>
          </a:xfrm>
        </p:spPr>
        <p:txBody>
          <a:bodyPr/>
          <a:lstStyle/>
          <a:p>
            <a:r>
              <a:rPr lang="en-US" altLang="en-US" b="0">
                <a:ea typeface="ＭＳ Ｐゴシック" panose="020B0600070205080204" pitchFamily="34" charset="-128"/>
              </a:rPr>
              <a:t>The BioVelo query language</a:t>
            </a:r>
          </a:p>
          <a:p>
            <a:r>
              <a:rPr lang="en-US" altLang="en-US" b="0">
                <a:ea typeface="ＭＳ Ｐゴシック" panose="020B0600070205080204" pitchFamily="34" charset="-128"/>
              </a:rPr>
              <a:t>SAQP: Structured Advanced Query Page</a:t>
            </a:r>
          </a:p>
          <a:p>
            <a:pPr lvl="1"/>
            <a:r>
              <a:rPr lang="en-US" altLang="en-US">
                <a:latin typeface="Arial Narrow" panose="020B0604020202020204" pitchFamily="34" charset="0"/>
                <a:ea typeface="ＭＳ Ｐゴシック" panose="020B0600070205080204" pitchFamily="34" charset="-128"/>
              </a:rPr>
              <a:t>Permits the definition of complex searches without mastering BioVelo.</a:t>
            </a:r>
          </a:p>
        </p:txBody>
      </p:sp>
      <p:pic>
        <p:nvPicPr>
          <p:cNvPr id="123907" name="Picture 5">
            <a:extLst>
              <a:ext uri="{FF2B5EF4-FFF2-40B4-BE49-F238E27FC236}">
                <a16:creationId xmlns:a16="http://schemas.microsoft.com/office/drawing/2014/main" id="{4E9A5CBC-08FC-8D48-980A-571379070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1314450" y="2343150"/>
            <a:ext cx="3264694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8" name="Text Box 6">
            <a:extLst>
              <a:ext uri="{FF2B5EF4-FFF2-40B4-BE49-F238E27FC236}">
                <a16:creationId xmlns:a16="http://schemas.microsoft.com/office/drawing/2014/main" id="{5D5B10F6-9E4B-9044-BCFF-F2AB28FF070B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4800600" y="2228850"/>
            <a:ext cx="2286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05740" rIns="0" bIns="6858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400" b="1">
                <a:solidFill>
                  <a:srgbClr val="FFCC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CC66"/>
              </a:buClr>
              <a:buSzPct val="68000"/>
              <a:buFont typeface="Monotype Sorts" pitchFamily="2" charset="2"/>
              <a:buChar char="l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CC66"/>
              </a:buClr>
              <a:buSzPct val="5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CC66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CC66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altLang="en-US" sz="1800" b="0"/>
              <a:t>To learn more about the advanced query interface, see online documentation.</a:t>
            </a:r>
          </a:p>
        </p:txBody>
      </p:sp>
    </p:spTree>
    <p:extLst>
      <p:ext uri="{BB962C8B-B14F-4D97-AF65-F5344CB8AC3E}">
        <p14:creationId xmlns:p14="http://schemas.microsoft.com/office/powerpoint/2010/main" val="32304357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>
            <a:extLst>
              <a:ext uri="{FF2B5EF4-FFF2-40B4-BE49-F238E27FC236}">
                <a16:creationId xmlns:a16="http://schemas.microsoft.com/office/drawing/2014/main" id="{20DF5E23-3DD7-864B-894A-E56693E285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0">
                <a:ea typeface="ＭＳ Ｐゴシック" panose="020B0600070205080204" pitchFamily="34" charset="-128"/>
              </a:rPr>
              <a:t>Sequence Search by BLAST</a:t>
            </a:r>
          </a:p>
        </p:txBody>
      </p:sp>
      <p:sp>
        <p:nvSpPr>
          <p:cNvPr id="124930" name="Rectangle 3">
            <a:extLst>
              <a:ext uri="{FF2B5EF4-FFF2-40B4-BE49-F238E27FC236}">
                <a16:creationId xmlns:a16="http://schemas.microsoft.com/office/drawing/2014/main" id="{51B31B61-7589-F241-944F-A20899B98C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0">
                <a:ea typeface="ＭＳ Ｐゴシック" panose="020B0600070205080204" pitchFamily="34" charset="-128"/>
              </a:rPr>
              <a:t> Enables BLASTing sequences against individual BioCyc PGDBs</a:t>
            </a:r>
          </a:p>
          <a:p>
            <a:r>
              <a:rPr lang="en-US" altLang="en-US" b="0">
                <a:ea typeface="ＭＳ Ｐゴシック" panose="020B0600070205080204" pitchFamily="34" charset="-128"/>
              </a:rPr>
              <a:t>The results are linked to the PGDB gene/protein pages</a:t>
            </a:r>
          </a:p>
          <a:p>
            <a:r>
              <a:rPr lang="en-US" altLang="en-US" b="0">
                <a:ea typeface="ＭＳ Ｐゴシック" panose="020B0600070205080204" pitchFamily="34" charset="-128"/>
              </a:rPr>
              <a:t>Special cases:</a:t>
            </a:r>
          </a:p>
          <a:p>
            <a:pPr lvl="1"/>
            <a:r>
              <a:rPr lang="en-US" altLang="en-US">
                <a:latin typeface="Arial Narrow" panose="020B0604020202020204" pitchFamily="34" charset="0"/>
                <a:ea typeface="ＭＳ Ｐゴシック" panose="020B0600070205080204" pitchFamily="34" charset="-128"/>
              </a:rPr>
              <a:t>BLAST against MetaCyc</a:t>
            </a:r>
          </a:p>
          <a:p>
            <a:pPr lvl="1"/>
            <a:r>
              <a:rPr lang="en-US" altLang="en-US">
                <a:latin typeface="Arial Narrow" panose="020B0604020202020204" pitchFamily="34" charset="0"/>
                <a:ea typeface="ＭＳ Ｐゴシック" panose="020B0600070205080204" pitchFamily="34" charset="-128"/>
              </a:rPr>
              <a:t>BLAST against all of BioCyc</a:t>
            </a:r>
          </a:p>
        </p:txBody>
      </p:sp>
    </p:spTree>
    <p:extLst>
      <p:ext uri="{BB962C8B-B14F-4D97-AF65-F5344CB8AC3E}">
        <p14:creationId xmlns:p14="http://schemas.microsoft.com/office/powerpoint/2010/main" val="191933640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Title 1">
            <a:extLst>
              <a:ext uri="{FF2B5EF4-FFF2-40B4-BE49-F238E27FC236}">
                <a16:creationId xmlns:a16="http://schemas.microsoft.com/office/drawing/2014/main" id="{3C4A66C9-0C63-944D-92EC-EF13DD84C0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Sequence Pattern Search</a:t>
            </a:r>
          </a:p>
        </p:txBody>
      </p:sp>
      <p:sp>
        <p:nvSpPr>
          <p:cNvPr id="125954" name="Content Placeholder 2">
            <a:extLst>
              <a:ext uri="{FF2B5EF4-FFF2-40B4-BE49-F238E27FC236}">
                <a16:creationId xmlns:a16="http://schemas.microsoft.com/office/drawing/2014/main" id="{9651E4A0-C8A5-D44F-91C4-409EDB899D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57400" y="914400"/>
            <a:ext cx="5772150" cy="360045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Search for short nucleotide or protein sequence patterns (&lt; 20)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125955" name="Picture 3">
            <a:extLst>
              <a:ext uri="{FF2B5EF4-FFF2-40B4-BE49-F238E27FC236}">
                <a16:creationId xmlns:a16="http://schemas.microsoft.com/office/drawing/2014/main" id="{6D98603F-B944-6E41-85CB-5A35872944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1" y="1657350"/>
            <a:ext cx="4355306" cy="322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55905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Content Placeholder 2">
            <a:extLst>
              <a:ext uri="{FF2B5EF4-FFF2-40B4-BE49-F238E27FC236}">
                <a16:creationId xmlns:a16="http://schemas.microsoft.com/office/drawing/2014/main" id="{58AB88FD-339F-D343-BCFB-EEBA0CE84C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71600" y="914400"/>
            <a:ext cx="2286000" cy="3600450"/>
          </a:xfrm>
        </p:spPr>
        <p:txBody>
          <a:bodyPr/>
          <a:lstStyle/>
          <a:p>
            <a:r>
              <a:rPr lang="en-US" altLang="en-US" sz="1500">
                <a:ea typeface="ＭＳ Ｐゴシック" panose="020B0600070205080204" pitchFamily="34" charset="-128"/>
              </a:rPr>
              <a:t>The desktop version of Pathway Tools allows definition of growth media, gene knockout growth information, and growth data for phenotype microarray plates.</a:t>
            </a:r>
          </a:p>
        </p:txBody>
      </p:sp>
      <p:sp>
        <p:nvSpPr>
          <p:cNvPr id="126978" name="Rectangle 2">
            <a:extLst>
              <a:ext uri="{FF2B5EF4-FFF2-40B4-BE49-F238E27FC236}">
                <a16:creationId xmlns:a16="http://schemas.microsoft.com/office/drawing/2014/main" id="{79A5F28C-27C0-8647-ADC4-0244B5DE84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7350" y="114299"/>
            <a:ext cx="6286500" cy="857250"/>
          </a:xfrm>
        </p:spPr>
        <p:txBody>
          <a:bodyPr/>
          <a:lstStyle/>
          <a:p>
            <a:r>
              <a:rPr lang="en-US" altLang="en-US" b="0" dirty="0">
                <a:ea typeface="ＭＳ Ｐゴシック" panose="020B0600070205080204" pitchFamily="34" charset="-128"/>
              </a:rPr>
              <a:t>Growth Media and Phenotype</a:t>
            </a:r>
          </a:p>
        </p:txBody>
      </p:sp>
      <p:pic>
        <p:nvPicPr>
          <p:cNvPr id="126979" name="Picture 2">
            <a:extLst>
              <a:ext uri="{FF2B5EF4-FFF2-40B4-BE49-F238E27FC236}">
                <a16:creationId xmlns:a16="http://schemas.microsoft.com/office/drawing/2014/main" id="{2043C0F3-D77C-6C4A-8950-427D5E302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5143501" y="800100"/>
            <a:ext cx="2480072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0" name="Picture 3">
            <a:extLst>
              <a:ext uri="{FF2B5EF4-FFF2-40B4-BE49-F238E27FC236}">
                <a16:creationId xmlns:a16="http://schemas.microsoft.com/office/drawing/2014/main" id="{6EC90E68-D6EC-9545-A6AB-12B22F48B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2486025" y="3657601"/>
            <a:ext cx="5314950" cy="1078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1" name="Picture 4">
            <a:extLst>
              <a:ext uri="{FF2B5EF4-FFF2-40B4-BE49-F238E27FC236}">
                <a16:creationId xmlns:a16="http://schemas.microsoft.com/office/drawing/2014/main" id="{2E956EFB-5FA2-3148-8CEC-95A7CA21F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1485901" y="3028950"/>
            <a:ext cx="2878931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088127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Title 1">
            <a:extLst>
              <a:ext uri="{FF2B5EF4-FFF2-40B4-BE49-F238E27FC236}">
                <a16:creationId xmlns:a16="http://schemas.microsoft.com/office/drawing/2014/main" id="{E57E7F0F-7D4F-4048-BEE8-AE35BBFBA3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5900" y="70338"/>
            <a:ext cx="6343650" cy="857250"/>
          </a:xfrm>
        </p:spPr>
        <p:txBody>
          <a:bodyPr/>
          <a:lstStyle/>
          <a:p>
            <a:r>
              <a:rPr lang="en-US" altLang="en-US" b="0" dirty="0" err="1">
                <a:ea typeface="ＭＳ Ｐゴシック" panose="020B0600070205080204" pitchFamily="34" charset="-128"/>
              </a:rPr>
              <a:t>EcoCyc</a:t>
            </a:r>
            <a:r>
              <a:rPr lang="en-US" altLang="en-US" b="0" dirty="0">
                <a:ea typeface="ＭＳ Ｐゴシック" panose="020B0600070205080204" pitchFamily="34" charset="-128"/>
              </a:rPr>
              <a:t>-Specific Searches: Growth Media</a:t>
            </a:r>
          </a:p>
        </p:txBody>
      </p:sp>
      <p:sp>
        <p:nvSpPr>
          <p:cNvPr id="128002" name="Content Placeholder 2">
            <a:extLst>
              <a:ext uri="{FF2B5EF4-FFF2-40B4-BE49-F238E27FC236}">
                <a16:creationId xmlns:a16="http://schemas.microsoft.com/office/drawing/2014/main" id="{785FFA62-4514-B240-B787-C2B87DAC52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43050" y="914400"/>
            <a:ext cx="1943100" cy="360045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1500">
                <a:ea typeface="ＭＳ Ｐゴシック" panose="020B0600070205080204" pitchFamily="34" charset="-128"/>
              </a:rPr>
              <a:t>Search for growth media based on:</a:t>
            </a:r>
          </a:p>
          <a:p>
            <a:pPr marL="0" indent="0">
              <a:buNone/>
            </a:pPr>
            <a:endParaRPr lang="en-US" altLang="en-US" sz="1500">
              <a:ea typeface="ＭＳ Ｐゴシック" panose="020B0600070205080204" pitchFamily="34" charset="-128"/>
            </a:endParaRPr>
          </a:p>
          <a:p>
            <a:pPr marL="0" indent="0"/>
            <a:r>
              <a:rPr lang="en-US" altLang="en-US" sz="1500">
                <a:ea typeface="ＭＳ Ｐゴシック" panose="020B0600070205080204" pitchFamily="34" charset="-128"/>
              </a:rPr>
              <a:t>name</a:t>
            </a:r>
          </a:p>
          <a:p>
            <a:pPr marL="0" indent="0"/>
            <a:r>
              <a:rPr lang="en-US" altLang="en-US" sz="1500">
                <a:ea typeface="ＭＳ Ｐゴシック" panose="020B0600070205080204" pitchFamily="34" charset="-128"/>
              </a:rPr>
              <a:t>compounds present</a:t>
            </a:r>
          </a:p>
          <a:p>
            <a:pPr marL="0" indent="0"/>
            <a:r>
              <a:rPr lang="en-US" altLang="en-US" sz="1500">
                <a:ea typeface="ＭＳ Ｐゴシック" panose="020B0600070205080204" pitchFamily="34" charset="-128"/>
              </a:rPr>
              <a:t>compounds not present</a:t>
            </a:r>
          </a:p>
          <a:p>
            <a:pPr marL="0" indent="0"/>
            <a:r>
              <a:rPr lang="en-US" altLang="en-US" sz="1500">
                <a:ea typeface="ＭＳ Ｐゴシック" panose="020B0600070205080204" pitchFamily="34" charset="-128"/>
              </a:rPr>
              <a:t>observed growth</a:t>
            </a:r>
          </a:p>
        </p:txBody>
      </p:sp>
      <p:pic>
        <p:nvPicPr>
          <p:cNvPr id="128003" name="Picture 2">
            <a:extLst>
              <a:ext uri="{FF2B5EF4-FFF2-40B4-BE49-F238E27FC236}">
                <a16:creationId xmlns:a16="http://schemas.microsoft.com/office/drawing/2014/main" id="{A56A3B8E-6381-D848-9ACE-6CF14FBEB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3714750" y="971550"/>
            <a:ext cx="3627835" cy="2083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4" name="Picture 3">
            <a:extLst>
              <a:ext uri="{FF2B5EF4-FFF2-40B4-BE49-F238E27FC236}">
                <a16:creationId xmlns:a16="http://schemas.microsoft.com/office/drawing/2014/main" id="{F46455FC-0A01-9D48-A8FF-1302B4855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4699397" y="3314700"/>
            <a:ext cx="2643188" cy="132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1895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026">
            <a:extLst>
              <a:ext uri="{FF2B5EF4-FFF2-40B4-BE49-F238E27FC236}">
                <a16:creationId xmlns:a16="http://schemas.microsoft.com/office/drawing/2014/main" id="{0BE0E0E2-41D9-AD46-9949-D9A73FA39C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7350" y="114300"/>
            <a:ext cx="5772150" cy="857250"/>
          </a:xfrm>
        </p:spPr>
        <p:txBody>
          <a:bodyPr/>
          <a:lstStyle/>
          <a:p>
            <a:pPr algn="ctr"/>
            <a:r>
              <a:rPr lang="en-US" altLang="en-US" sz="2800" dirty="0">
                <a:ea typeface="ＭＳ Ｐゴシック" panose="020B0600070205080204" pitchFamily="34" charset="-128"/>
              </a:rPr>
              <a:t>The Mouse</a:t>
            </a:r>
          </a:p>
        </p:txBody>
      </p:sp>
      <p:sp>
        <p:nvSpPr>
          <p:cNvPr id="16386" name="Rectangle 1027">
            <a:extLst>
              <a:ext uri="{FF2B5EF4-FFF2-40B4-BE49-F238E27FC236}">
                <a16:creationId xmlns:a16="http://schemas.microsoft.com/office/drawing/2014/main" id="{2C7E094A-BFA5-7C40-BD84-014B2088E3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71650" y="1371600"/>
            <a:ext cx="5772150" cy="36004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Left mouse button: to invoke specific commands and for hypertext navigation</a:t>
            </a:r>
          </a:p>
          <a:p>
            <a:pPr>
              <a:lnSpc>
                <a:spcPct val="90000"/>
              </a:lnSpc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Right mouse button: to bring up menus of additional operations (for example, when editing)</a:t>
            </a:r>
          </a:p>
          <a:p>
            <a:pPr>
              <a:lnSpc>
                <a:spcPct val="90000"/>
              </a:lnSpc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Tooltips (show information on what you’</a:t>
            </a:r>
            <a:r>
              <a:rPr lang="en-US" altLang="ja-JP" dirty="0">
                <a:ea typeface="ＭＳ Ｐゴシック" panose="020B0600070205080204" pitchFamily="34" charset="-128"/>
              </a:rPr>
              <a:t>re over)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450137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>
            <a:extLst>
              <a:ext uri="{FF2B5EF4-FFF2-40B4-BE49-F238E27FC236}">
                <a16:creationId xmlns:a16="http://schemas.microsoft.com/office/drawing/2014/main" id="{4E5513FA-11AC-FD49-AE3D-2F638364E5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14500" y="0"/>
            <a:ext cx="5772150" cy="857250"/>
          </a:xfrm>
        </p:spPr>
        <p:txBody>
          <a:bodyPr/>
          <a:lstStyle/>
          <a:p>
            <a:r>
              <a:rPr lang="en-US" altLang="en-US" b="0">
                <a:ea typeface="ＭＳ Ｐゴシック" panose="020B0600070205080204" pitchFamily="34" charset="-128"/>
              </a:rPr>
              <a:t>EcoCyc-Specific Searches: Textpresso</a:t>
            </a:r>
          </a:p>
        </p:txBody>
      </p:sp>
      <p:sp>
        <p:nvSpPr>
          <p:cNvPr id="129026" name="Rectangle 3">
            <a:extLst>
              <a:ext uri="{FF2B5EF4-FFF2-40B4-BE49-F238E27FC236}">
                <a16:creationId xmlns:a16="http://schemas.microsoft.com/office/drawing/2014/main" id="{BC792A09-1FF1-4F48-868E-3A28A26270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43050" y="857250"/>
            <a:ext cx="4171950" cy="39433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500">
                <a:ea typeface="ＭＳ Ｐゴシック" panose="020B0600070205080204" pitchFamily="34" charset="-128"/>
              </a:rPr>
              <a:t>Mining </a:t>
            </a:r>
            <a:r>
              <a:rPr lang="en-US" altLang="en-US" sz="1500" i="1">
                <a:ea typeface="ＭＳ Ｐゴシック" panose="020B0600070205080204" pitchFamily="34" charset="-128"/>
              </a:rPr>
              <a:t>E. coli</a:t>
            </a:r>
            <a:r>
              <a:rPr lang="en-US" altLang="en-US" sz="1500">
                <a:ea typeface="ＭＳ Ｐゴシック" panose="020B0600070205080204" pitchFamily="34" charset="-128"/>
              </a:rPr>
              <a:t> literature poses special challenges – because almost every molecular biology paper references  </a:t>
            </a:r>
            <a:r>
              <a:rPr lang="en-US" altLang="en-US" sz="1500" i="1">
                <a:ea typeface="ＭＳ Ｐゴシック" panose="020B0600070205080204" pitchFamily="34" charset="-128"/>
              </a:rPr>
              <a:t>E. coli</a:t>
            </a:r>
            <a:endParaRPr lang="en-US" altLang="en-US" sz="150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150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1500">
                <a:ea typeface="ＭＳ Ｐゴシック" panose="020B0600070205080204" pitchFamily="34" charset="-128"/>
              </a:rPr>
              <a:t>The solution – EcoCyc Textpresso! An </a:t>
            </a:r>
            <a:r>
              <a:rPr lang="en-US" altLang="en-US" sz="1500" i="1">
                <a:ea typeface="ＭＳ Ｐゴシック" panose="020B0600070205080204" pitchFamily="34" charset="-128"/>
              </a:rPr>
              <a:t>E. coli</a:t>
            </a:r>
            <a:r>
              <a:rPr lang="en-US" altLang="en-US" sz="1500">
                <a:ea typeface="ＭＳ Ｐゴシック" panose="020B0600070205080204" pitchFamily="34" charset="-128"/>
              </a:rPr>
              <a:t> only collection of literature</a:t>
            </a:r>
          </a:p>
          <a:p>
            <a:pPr>
              <a:lnSpc>
                <a:spcPct val="90000"/>
              </a:lnSpc>
            </a:pPr>
            <a:endParaRPr lang="en-US" altLang="en-US" sz="150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1500">
                <a:ea typeface="ＭＳ Ｐゴシック" panose="020B0600070205080204" pitchFamily="34" charset="-128"/>
              </a:rPr>
              <a:t>30,000 full-text articles and 6,500 abstracts. </a:t>
            </a:r>
          </a:p>
          <a:p>
            <a:pPr>
              <a:lnSpc>
                <a:spcPct val="90000"/>
              </a:lnSpc>
            </a:pPr>
            <a:endParaRPr lang="en-US" altLang="en-US" sz="150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1500">
                <a:ea typeface="ＭＳ Ｐゴシック" panose="020B0600070205080204" pitchFamily="34" charset="-128"/>
              </a:rPr>
              <a:t>Full text literature searches </a:t>
            </a:r>
          </a:p>
          <a:p>
            <a:pPr>
              <a:lnSpc>
                <a:spcPct val="90000"/>
              </a:lnSpc>
            </a:pPr>
            <a:endParaRPr lang="en-US" altLang="en-US" sz="150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1500">
                <a:ea typeface="ＭＳ Ｐゴシック" panose="020B0600070205080204" pitchFamily="34" charset="-128"/>
              </a:rPr>
              <a:t>Results presented at bottom of page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sz="1500">
              <a:ea typeface="ＭＳ Ｐゴシック" panose="020B0600070205080204" pitchFamily="34" charset="-128"/>
            </a:endParaRPr>
          </a:p>
        </p:txBody>
      </p:sp>
      <p:pic>
        <p:nvPicPr>
          <p:cNvPr id="129027" name="Picture 5">
            <a:extLst>
              <a:ext uri="{FF2B5EF4-FFF2-40B4-BE49-F238E27FC236}">
                <a16:creationId xmlns:a16="http://schemas.microsoft.com/office/drawing/2014/main" id="{A0399D84-D394-5249-BB9B-6884317CD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5742385" y="800101"/>
            <a:ext cx="1985963" cy="62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28" name="Picture 6">
            <a:extLst>
              <a:ext uri="{FF2B5EF4-FFF2-40B4-BE49-F238E27FC236}">
                <a16:creationId xmlns:a16="http://schemas.microsoft.com/office/drawing/2014/main" id="{51C39626-438B-0143-BD0E-ABEEBEE6E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5729288" y="1543050"/>
            <a:ext cx="199906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9" name="Right Arrow 1">
            <a:extLst>
              <a:ext uri="{FF2B5EF4-FFF2-40B4-BE49-F238E27FC236}">
                <a16:creationId xmlns:a16="http://schemas.microsoft.com/office/drawing/2014/main" id="{A05FA816-4FC2-CA45-A4BA-30E4C1D4F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3450" y="2890838"/>
            <a:ext cx="1200150" cy="114300"/>
          </a:xfrm>
          <a:prstGeom prst="rightArrow">
            <a:avLst>
              <a:gd name="adj1" fmla="val 50000"/>
              <a:gd name="adj2" fmla="val 50021"/>
            </a:avLst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lIns="0" tIns="205740" rIns="0" bIns="68580" anchor="ctr"/>
          <a:lstStyle>
            <a:lvl1pPr marL="230188" indent="-230188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400" b="1">
                <a:solidFill>
                  <a:srgbClr val="FFCC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CC66"/>
              </a:buClr>
              <a:buSzPct val="68000"/>
              <a:buFont typeface="Monotype Sorts" pitchFamily="2" charset="2"/>
              <a:buChar char="l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CC66"/>
              </a:buClr>
              <a:buSzPct val="50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CC66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CC66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endParaRPr lang="en-US" altLang="en-US" sz="1800" b="0"/>
          </a:p>
        </p:txBody>
      </p:sp>
    </p:spTree>
    <p:extLst>
      <p:ext uri="{BB962C8B-B14F-4D97-AF65-F5344CB8AC3E}">
        <p14:creationId xmlns:p14="http://schemas.microsoft.com/office/powerpoint/2010/main" val="13266311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>
            <a:extLst>
              <a:ext uri="{FF2B5EF4-FFF2-40B4-BE49-F238E27FC236}">
                <a16:creationId xmlns:a16="http://schemas.microsoft.com/office/drawing/2014/main" id="{9CC8DDE6-27AC-3544-8525-2FBF2EF3E92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Web Version Lab Exercises</a:t>
            </a:r>
          </a:p>
        </p:txBody>
      </p:sp>
      <p:sp>
        <p:nvSpPr>
          <p:cNvPr id="131074" name="Rectangle 4">
            <a:extLst>
              <a:ext uri="{FF2B5EF4-FFF2-40B4-BE49-F238E27FC236}">
                <a16:creationId xmlns:a16="http://schemas.microsoft.com/office/drawing/2014/main" id="{3E199CB6-AF28-9C48-9A91-32530C31693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1197702"/>
      </p:ext>
    </p:extLst>
  </p:cSld>
  <p:clrMapOvr>
    <a:masterClrMapping/>
  </p:clrMapOvr>
  <p:transition spd="med">
    <p:wipe dir="r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2">
            <a:extLst>
              <a:ext uri="{FF2B5EF4-FFF2-40B4-BE49-F238E27FC236}">
                <a16:creationId xmlns:a16="http://schemas.microsoft.com/office/drawing/2014/main" id="{E30D3D9F-07C7-4146-8E7D-902899B541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>
                <a:ea typeface="ＭＳ Ｐゴシック" panose="020B0600070205080204" pitchFamily="34" charset="-128"/>
              </a:rPr>
              <a:t>Web Lab Exercises</a:t>
            </a:r>
          </a:p>
        </p:txBody>
      </p:sp>
      <p:sp>
        <p:nvSpPr>
          <p:cNvPr id="133122" name="Rectangle 3">
            <a:extLst>
              <a:ext uri="{FF2B5EF4-FFF2-40B4-BE49-F238E27FC236}">
                <a16:creationId xmlns:a16="http://schemas.microsoft.com/office/drawing/2014/main" id="{83512D52-CB86-944D-B231-C78FBEDF04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In </a:t>
            </a:r>
            <a:r>
              <a:rPr lang="en-US" altLang="en-US" dirty="0" err="1">
                <a:ea typeface="ＭＳ Ｐゴシック" panose="020B0600070205080204" pitchFamily="34" charset="-128"/>
              </a:rPr>
              <a:t>EcoCyc</a:t>
            </a:r>
            <a:r>
              <a:rPr lang="en-US" altLang="en-US" dirty="0">
                <a:ea typeface="ＭＳ Ｐゴシック" panose="020B0600070205080204" pitchFamily="34" charset="-128"/>
              </a:rPr>
              <a:t>: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Retrieve gene </a:t>
            </a:r>
            <a:r>
              <a:rPr lang="en-US" altLang="en-US" dirty="0" err="1">
                <a:ea typeface="ＭＳ Ｐゴシック" panose="020B0600070205080204" pitchFamily="34" charset="-128"/>
              </a:rPr>
              <a:t>aroA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Retrieve all kinases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Retrieve all membrane proteins that cite an article by Gross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Retrieve all genes whose product interacts with </a:t>
            </a:r>
            <a:r>
              <a:rPr lang="en-US" altLang="en-US" dirty="0" err="1">
                <a:ea typeface="ＭＳ Ｐゴシック" panose="020B0600070205080204" pitchFamily="34" charset="-128"/>
              </a:rPr>
              <a:t>ppGpp</a:t>
            </a:r>
            <a:r>
              <a:rPr lang="en-US" altLang="en-US" dirty="0">
                <a:ea typeface="ＭＳ Ｐゴシック" panose="020B0600070205080204" pitchFamily="34" charset="-128"/>
              </a:rPr>
              <a:t> as a regulator or cofactor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7783488"/>
      </p:ext>
    </p:extLst>
  </p:cSld>
  <p:clrMapOvr>
    <a:masterClrMapping/>
  </p:clrMapOvr>
  <p:transition spd="med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2">
            <a:extLst>
              <a:ext uri="{FF2B5EF4-FFF2-40B4-BE49-F238E27FC236}">
                <a16:creationId xmlns:a16="http://schemas.microsoft.com/office/drawing/2014/main" id="{E30D3D9F-07C7-4146-8E7D-902899B541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>
                <a:ea typeface="ＭＳ Ｐゴシック" panose="020B0600070205080204" pitchFamily="34" charset="-128"/>
              </a:rPr>
              <a:t>Web Lab Exercises</a:t>
            </a:r>
          </a:p>
        </p:txBody>
      </p:sp>
      <p:sp>
        <p:nvSpPr>
          <p:cNvPr id="133122" name="Rectangle 3">
            <a:extLst>
              <a:ext uri="{FF2B5EF4-FFF2-40B4-BE49-F238E27FC236}">
                <a16:creationId xmlns:a16="http://schemas.microsoft.com/office/drawing/2014/main" id="{83512D52-CB86-944D-B231-C78FBEDF04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29941" y="734617"/>
            <a:ext cx="6172200" cy="3517106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In </a:t>
            </a:r>
            <a:r>
              <a:rPr lang="en-US" altLang="en-US" dirty="0" err="1">
                <a:ea typeface="ＭＳ Ｐゴシック" panose="020B0600070205080204" pitchFamily="34" charset="-128"/>
              </a:rPr>
              <a:t>EcoCyc</a:t>
            </a:r>
            <a:r>
              <a:rPr lang="en-US" altLang="en-US" dirty="0">
                <a:ea typeface="ＭＳ Ｐゴシック" panose="020B0600070205080204" pitchFamily="34" charset="-128"/>
              </a:rPr>
              <a:t>: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Retrieve gene </a:t>
            </a:r>
            <a:r>
              <a:rPr lang="en-US" altLang="en-US" dirty="0" err="1">
                <a:ea typeface="ＭＳ Ｐゴシック" panose="020B0600070205080204" pitchFamily="34" charset="-128"/>
              </a:rPr>
              <a:t>aroA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Enter </a:t>
            </a:r>
            <a:r>
              <a:rPr lang="en-US" altLang="en-US" dirty="0" err="1">
                <a:ea typeface="ＭＳ Ｐゴシック" panose="020B0600070205080204" pitchFamily="34" charset="-128"/>
              </a:rPr>
              <a:t>aroA</a:t>
            </a:r>
            <a:r>
              <a:rPr lang="en-US" altLang="en-US" dirty="0">
                <a:ea typeface="ＭＳ Ｐゴシック" panose="020B0600070205080204" pitchFamily="34" charset="-128"/>
              </a:rPr>
              <a:t> in </a:t>
            </a:r>
            <a:r>
              <a:rPr lang="en-US" altLang="en-US" dirty="0" err="1">
                <a:ea typeface="ＭＳ Ｐゴシック" panose="020B0600070205080204" pitchFamily="34" charset="-128"/>
              </a:rPr>
              <a:t>quicksearch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Retrieve all kinases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Enter “kinase” in quick search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Retrieve all membrane proteins that cite an article by Gross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Search -&gt; Search Genes, Proteins, or RNAs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Open Search/Filter by Publication, enter author “Gross”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Retrieve all genes whose product interacts with </a:t>
            </a:r>
            <a:r>
              <a:rPr lang="en-US" altLang="en-US" dirty="0" err="1">
                <a:ea typeface="ＭＳ Ｐゴシック" panose="020B0600070205080204" pitchFamily="34" charset="-128"/>
              </a:rPr>
              <a:t>ppGpp</a:t>
            </a:r>
            <a:r>
              <a:rPr lang="en-US" altLang="en-US" dirty="0">
                <a:ea typeface="ＭＳ Ｐゴシック" panose="020B0600070205080204" pitchFamily="34" charset="-128"/>
              </a:rPr>
              <a:t> as a regulator or cofactor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Search -&gt; Search Genes, Proteins, or RNAs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Open Search/Filter by small molecule regulator, cofactor, … or ligand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Click all boxes except for “Enzyme or Transporter Substrate” and enter </a:t>
            </a:r>
            <a:r>
              <a:rPr lang="en-US" altLang="en-US" dirty="0" err="1">
                <a:ea typeface="ＭＳ Ｐゴシック" panose="020B0600070205080204" pitchFamily="34" charset="-128"/>
              </a:rPr>
              <a:t>ppGpp</a:t>
            </a:r>
            <a:r>
              <a:rPr lang="en-US" altLang="en-US" dirty="0">
                <a:ea typeface="ＭＳ Ｐゴシック" panose="020B0600070205080204" pitchFamily="34" charset="-128"/>
              </a:rPr>
              <a:t> as the small molecule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4112538"/>
      </p:ext>
    </p:extLst>
  </p:cSld>
  <p:clrMapOvr>
    <a:masterClrMapping/>
  </p:clrMapOvr>
  <p:transition spd="med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>
            <a:extLst>
              <a:ext uri="{FF2B5EF4-FFF2-40B4-BE49-F238E27FC236}">
                <a16:creationId xmlns:a16="http://schemas.microsoft.com/office/drawing/2014/main" id="{7872F56D-F664-E74B-84DC-FE8469BD04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>
                <a:ea typeface="ＭＳ Ｐゴシック" panose="020B0600070205080204" pitchFamily="34" charset="-128"/>
              </a:rPr>
              <a:t>Web Lab Exercises</a:t>
            </a:r>
          </a:p>
        </p:txBody>
      </p:sp>
      <p:sp>
        <p:nvSpPr>
          <p:cNvPr id="135170" name="Rectangle 3">
            <a:extLst>
              <a:ext uri="{FF2B5EF4-FFF2-40B4-BE49-F238E27FC236}">
                <a16:creationId xmlns:a16="http://schemas.microsoft.com/office/drawing/2014/main" id="{FF2C3999-23B9-BE40-A9C3-6111124AA4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In </a:t>
            </a:r>
            <a:r>
              <a:rPr lang="en-US" altLang="en-US" dirty="0" err="1">
                <a:ea typeface="ＭＳ Ｐゴシック" panose="020B0600070205080204" pitchFamily="34" charset="-128"/>
              </a:rPr>
              <a:t>MetaCyc</a:t>
            </a:r>
            <a:r>
              <a:rPr lang="en-US" altLang="en-US" dirty="0">
                <a:ea typeface="ＭＳ Ｐゴシック" panose="020B0600070205080204" pitchFamily="34" charset="-128"/>
              </a:rPr>
              <a:t>: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Retrieve reaction with EC# 5.3.1.9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Retrieve all reactions involving glutamate as a substrate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Find genes involved in fatty acid degradation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Find all pathways involved in degradation of arginine</a:t>
            </a:r>
          </a:p>
        </p:txBody>
      </p:sp>
    </p:spTree>
    <p:extLst>
      <p:ext uri="{BB962C8B-B14F-4D97-AF65-F5344CB8AC3E}">
        <p14:creationId xmlns:p14="http://schemas.microsoft.com/office/powerpoint/2010/main" val="777955215"/>
      </p:ext>
    </p:extLst>
  </p:cSld>
  <p:clrMapOvr>
    <a:masterClrMapping/>
  </p:clrMapOvr>
  <p:transition spd="med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>
            <a:extLst>
              <a:ext uri="{FF2B5EF4-FFF2-40B4-BE49-F238E27FC236}">
                <a16:creationId xmlns:a16="http://schemas.microsoft.com/office/drawing/2014/main" id="{7872F56D-F664-E74B-84DC-FE8469BD04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>
                <a:ea typeface="ＭＳ Ｐゴシック" panose="020B0600070205080204" pitchFamily="34" charset="-128"/>
              </a:rPr>
              <a:t>Web Lab Exercises</a:t>
            </a:r>
          </a:p>
        </p:txBody>
      </p:sp>
      <p:sp>
        <p:nvSpPr>
          <p:cNvPr id="135170" name="Rectangle 3">
            <a:extLst>
              <a:ext uri="{FF2B5EF4-FFF2-40B4-BE49-F238E27FC236}">
                <a16:creationId xmlns:a16="http://schemas.microsoft.com/office/drawing/2014/main" id="{FF2C3999-23B9-BE40-A9C3-6111124AA4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65068" y="634604"/>
            <a:ext cx="6172200" cy="3517106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In </a:t>
            </a:r>
            <a:r>
              <a:rPr lang="en-US" altLang="en-US" dirty="0" err="1">
                <a:ea typeface="ＭＳ Ｐゴシック" panose="020B0600070205080204" pitchFamily="34" charset="-128"/>
              </a:rPr>
              <a:t>MetaCyc</a:t>
            </a:r>
            <a:r>
              <a:rPr lang="en-US" altLang="en-US" dirty="0">
                <a:ea typeface="ＭＳ Ｐゴシック" panose="020B0600070205080204" pitchFamily="34" charset="-128"/>
              </a:rPr>
              <a:t>: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Retrieve reaction with EC# 5.3.1.9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Enter 5.3.1.9 in </a:t>
            </a:r>
            <a:r>
              <a:rPr lang="en-US" altLang="en-US" dirty="0" err="1">
                <a:ea typeface="ＭＳ Ｐゴシック" panose="020B0600070205080204" pitchFamily="34" charset="-128"/>
              </a:rPr>
              <a:t>quicksearch</a:t>
            </a:r>
            <a:r>
              <a:rPr lang="en-US" altLang="en-US" dirty="0">
                <a:ea typeface="ＭＳ Ｐゴシック" panose="020B0600070205080204" pitchFamily="34" charset="-128"/>
              </a:rPr>
              <a:t>, or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Search -&gt; Reactions, enter 5.3.1.9 in first text box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Retrieve all reactions involving glutamate as a substrate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Search -&gt; Reactions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Open Search/Filter by reactants or products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Enter glutamate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Find genes involved in fatty acid degradation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Search -&gt; Pathways, open Search/Filter by Ontology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Click Degradation, Fatty Acid and Lipid Deg, click Fatty Acid Deg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Click on each of the two pathways, genes are shown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Find all pathways involved in degradation of arginine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Find arginine in quick search, click to arginine page, click Reactions tab</a:t>
            </a:r>
          </a:p>
        </p:txBody>
      </p:sp>
    </p:spTree>
    <p:extLst>
      <p:ext uri="{BB962C8B-B14F-4D97-AF65-F5344CB8AC3E}">
        <p14:creationId xmlns:p14="http://schemas.microsoft.com/office/powerpoint/2010/main" val="293105106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BAEA0358-191A-E44F-9C87-9417E2B486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7350" y="114300"/>
            <a:ext cx="5772150" cy="857250"/>
          </a:xfrm>
        </p:spPr>
        <p:txBody>
          <a:bodyPr/>
          <a:lstStyle/>
          <a:p>
            <a:pPr algn="ctr"/>
            <a:r>
              <a:rPr lang="en-US" altLang="en-US" sz="2800" dirty="0">
                <a:ea typeface="ＭＳ Ｐゴシック" panose="020B0600070205080204" pitchFamily="34" charset="-128"/>
              </a:rPr>
              <a:t>Organism Pages</a:t>
            </a: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8CC71D35-158A-6B4C-9D11-73A8B62532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43100" y="1143000"/>
            <a:ext cx="5772150" cy="36004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All Organisms Page</a:t>
            </a:r>
          </a:p>
          <a:p>
            <a:pPr>
              <a:lnSpc>
                <a:spcPct val="90000"/>
              </a:lnSpc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Single organism page</a:t>
            </a:r>
          </a:p>
          <a:p>
            <a:pPr>
              <a:lnSpc>
                <a:spcPct val="90000"/>
              </a:lnSpc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Notion of current organism or current organism set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Command mode queries</a:t>
            </a:r>
          </a:p>
          <a:p>
            <a:pPr lvl="1">
              <a:lnSpc>
                <a:spcPct val="90000"/>
              </a:lnSpc>
            </a:pPr>
            <a:endParaRPr lang="en-US" altLang="en-US" dirty="0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743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6E52E-E353-CF43-B5F4-0C178A6BF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D6CC9-D23B-3D42-8BE4-5D3E3B2FA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one or more different organisms</a:t>
            </a:r>
          </a:p>
        </p:txBody>
      </p:sp>
    </p:spTree>
    <p:extLst>
      <p:ext uri="{BB962C8B-B14F-4D97-AF65-F5344CB8AC3E}">
        <p14:creationId xmlns:p14="http://schemas.microsoft.com/office/powerpoint/2010/main" val="7127264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9&quot;/&gt;&lt;/object&gt;&lt;object type=&quot;3&quot; unique_id=&quot;10005&quot;&gt;&lt;property id=&quot;20148&quot; value=&quot;5&quot;/&gt;&lt;property id=&quot;20300&quot; value=&quot;Slide 2 - &amp;quot;An Overview of SRI International&amp;#x0D;&amp;#x0A;We are a community of innovation&amp;quot;&quot;/&gt;&lt;property id=&quot;20307&quot; value=&quot;260&quot;/&gt;&lt;/object&gt;&lt;object type=&quot;3&quot; unique_id=&quot;10006&quot;&gt;&lt;property id=&quot;20148&quot; value=&quot;5&quot;/&gt;&lt;property id=&quot;20300&quot; value=&quot;Slide 3 - &amp;quot;A Period of Great Change…&amp;#x0D;&amp;#x0A;Tremendous opportunities for innovation&amp;quot;&quot;/&gt;&lt;property id=&quot;20307&quot; value=&quot;261&quot;/&gt;&lt;/object&gt;&lt;object type=&quot;3&quot; unique_id=&quot;10007&quot;&gt;&lt;property id=&quot;20148&quot; value=&quot;5&quot;/&gt;&lt;property id=&quot;20300&quot; value=&quot;Slide 4 - &amp;quot;… and the Challenges Are Increasing&amp;#x0D;&amp;#x0A;Keeping up with accelerating rates of change&amp;quot;&quot;/&gt;&lt;property id=&quot;20307&quot; value=&quot;262&quot;/&gt;&lt;/object&gt;&lt;object type=&quot;3&quot; unique_id=&quot;10008&quot;&gt;&lt;property id=&quot;20148&quot; value=&quot;5&quot;/&gt;&lt;property id=&quot;20300&quot; value=&quot;Slide 5 - &amp;quot;Essential Ingredients for Innovation &amp;#x0D;&amp;#x0A;SRI provides you with all three&amp;quot;&quot;/&gt;&lt;property id=&quot;20307&quot; value=&quot;263&quot;/&gt;&lt;/object&gt;&lt;object type=&quot;3&quot; unique_id=&quot;10009&quot;&gt;&lt;property id=&quot;20148&quot; value=&quot;5&quot;/&gt;&lt;property id=&quot;20300&quot; value=&quot;Slide 6 - &amp;quot;SRI International Profile&amp;#x0D;&amp;#x0A;&amp;quot;&quot;/&gt;&lt;property id=&quot;20307&quot; value=&quot;264&quot;/&gt;&lt;/object&gt;&lt;object type=&quot;3&quot; unique_id=&quot;10010&quot;&gt;&lt;property id=&quot;20148&quot; value=&quot;5&quot;/&gt;&lt;property id=&quot;20300&quot; value=&quot;Slide 7 - &amp;quot;Who We Are&amp;#x0D;&amp;#x0A;SRI is a world-leading independent R&amp;amp;D organization&amp;quot;&quot;/&gt;&lt;property id=&quot;20307&quot; value=&quot;265&quot;/&gt;&lt;/object&gt;&lt;object type=&quot;3&quot; unique_id=&quot;10011&quot;&gt;&lt;property id=&quot;20148&quot; value=&quot;5&quot;/&gt;&lt;property id=&quot;20300&quot; value=&quot;Slide 8 - &amp;quot;Our Mission &amp;#x0D;&amp;#x0A;Dedicated to client success and lasting value&amp;quot;&quot;/&gt;&lt;property id=&quot;20307&quot; value=&quot;266&quot;/&gt;&lt;/object&gt;&lt;object type=&quot;3&quot; unique_id=&quot;10012&quot;&gt;&lt;property id=&quot;20148&quot; value=&quot;5&quot;/&gt;&lt;property id=&quot;20300&quot; value=&quot;Slide 9 - &amp;quot;What We Do&amp;#x0D;&amp;#x0A;We create solutions that address your needs&amp;quot;&quot;/&gt;&lt;property id=&quot;20307&quot; value=&quot;267&quot;/&gt;&lt;/object&gt;&lt;object type=&quot;3&quot; unique_id=&quot;10013&quot;&gt;&lt;property id=&quot;20148&quot; value=&quot;5&quot;/&gt;&lt;property id=&quot;20300&quot; value=&quot;Slide 10 - &amp;quot;Our Focus Areas&amp;#x0D;&amp;#x0A;Multidisciplinary teams leverage core technology and research areas&amp;quot;&quot;/&gt;&lt;property id=&quot;20307&quot; value=&quot;268&quot;/&gt;&lt;/object&gt;&lt;object type=&quot;3&quot; unique_id=&quot;10014&quot;&gt;&lt;property id=&quot;20148&quot; value=&quot;5&quot;/&gt;&lt;property id=&quot;20300&quot; value=&quot;Slide 11 - &amp;quot;Clients throughout the World&amp;#x0D;&amp;#x0A;Providing value from Silicon Valley to our clients worldwide  &amp;quot;&quot;/&gt;&lt;property id=&quot;20307&quot; value=&quot;269&quot;/&gt;&lt;/object&gt;&lt;object type=&quot;3&quot; unique_id=&quot;10018&quot;&gt;&lt;property id=&quot;20148&quot; value=&quot;5&quot;/&gt;&lt;property id=&quot;20300&quot; value=&quot;Slide 15 - &amp;quot;SRI and Sarnoff Technology Spin-off Ventures&amp;#x0D;&amp;#x0A;Growth opportunities that bring innovations to market&amp;quot;&quot;/&gt;&lt;property id=&quot;20307&quot; value=&quot;273&quot;/&gt;&lt;/object&gt;&lt;object type=&quot;3&quot; unique_id=&quot;10019&quot;&gt;&lt;property id=&quot;20148&quot; value=&quot;5&quot;/&gt;&lt;property id=&quot;20300&quot; value=&quot;Slide 16 - &amp;quot;Senior Management Team&amp;#x0D;&amp;#x0A;Leaders of customer-centric teams&amp;quot;&quot;/&gt;&lt;property id=&quot;20307&quot; value=&quot;274&quot;/&gt;&lt;/object&gt;&lt;object type=&quot;3&quot; unique_id=&quot;10020&quot;&gt;&lt;property id=&quot;20148&quot; value=&quot;5&quot;/&gt;&lt;property id=&quot;20300&quot; value=&quot;Slide 17 - &amp;quot;Distinguished Innovations&amp;#x0D;&amp;#x0A;&amp;quot;&quot;/&gt;&lt;property id=&quot;20307&quot; value=&quot;275&quot;/&gt;&lt;/object&gt;&lt;object type=&quot;3&quot; unique_id=&quot;10021&quot;&gt;&lt;property id=&quot;20148&quot; value=&quot;5&quot;/&gt;&lt;property id=&quot;20300&quot; value=&quot;Slide 18 - &amp;quot;SRI Innovations Have Changed the World&amp;#x0D;&amp;#x0A;More than 60 years of contributions to government, industry, and society&amp;quot;&quot;/&gt;&lt;property id=&quot;20307&quot; value=&quot;276&quot;/&gt;&lt;/object&gt;&lt;object type=&quot;3&quot; unique_id=&quot;10022&quot;&gt;&lt;property id=&quot;20148&quot; value=&quot;5&quot;/&gt;&lt;property id=&quot;20300&quot; value=&quot;Slide 19 - &amp;quot;Computing&amp;#x0D;&amp;#x0A;SRI invented the foundations of personal computing&amp;quot;&quot;/&gt;&lt;property id=&quot;20307&quot; value=&quot;277&quot;/&gt;&lt;/object&gt;&lt;object type=&quot;3&quot; unique_id=&quot;10023&quot;&gt;&lt;property id=&quot;20148&quot; value=&quot;5&quot;/&gt;&lt;property id=&quot;20300&quot; value=&quot;Slide 20 - &amp;quot;Intelligent Robotics&amp;#x0D;&amp;#x0A;SRI has pioneered robotics for more than 40 years&amp;quot;&quot;/&gt;&lt;property id=&quot;20307&quot; value=&quot;278&quot;/&gt;&lt;/object&gt;&lt;object type=&quot;3&quot; unique_id=&quot;10024&quot;&gt;&lt;property id=&quot;20148&quot; value=&quot;5&quot;/&gt;&lt;property id=&quot;20300&quot; value=&quot;Slide 21 - &amp;quot;Internet and Networks&amp;#x0D;&amp;#x0A;SRI was there “before the beginning”&amp;quot;&quot;/&gt;&lt;property id=&quot;20307&quot; value=&quot;279&quot;/&gt;&lt;/object&gt;&lt;object type=&quot;3&quot; unique_id=&quot;10025&quot;&gt;&lt;property id=&quot;20148&quot; value=&quot;5&quot;/&gt;&lt;property id=&quot;20300&quot; value=&quot;Slide 22 - &amp;quot;Wireless Communications&amp;#x0D;&amp;#x0A;SRI made possible a new way to communicate&amp;quot;&quot;/&gt;&lt;property id=&quot;20307&quot; value=&quot;280&quot;/&gt;&lt;/object&gt;&lt;object type=&quot;3&quot; unique_id=&quot;10027&quot;&gt;&lt;property id=&quot;20148&quot; value=&quot;5&quot;/&gt;&lt;property id=&quot;20300&quot; value=&quot;Slide 23 - &amp;quot;National Defense&amp;#x0D;&amp;#x0A;SRI has helped our nation meet mission-critical needs for decades&amp;quot;&quot;/&gt;&lt;property id=&quot;20307&quot; value=&quot;282&quot;/&gt;&lt;/object&gt;&lt;object type=&quot;3&quot; unique_id=&quot;10028&quot;&gt;&lt;property id=&quot;20148&quot; value=&quot;5&quot;/&gt;&lt;property id=&quot;20300&quot; value=&quot;Slide 24 - &amp;quot;Penetrating Radars&amp;#x0D;&amp;#x0A;SRI technology pinpoints concealed items of interest &amp;quot;&quot;/&gt;&lt;property id=&quot;20307&quot; value=&quot;283&quot;/&gt;&lt;/object&gt;&lt;object type=&quot;3&quot; unique_id=&quot;10029&quot;&gt;&lt;property id=&quot;20148&quot; value=&quot;5&quot;/&gt;&lt;property id=&quot;20300&quot; value=&quot;Slide 25 - &amp;quot;Aerospace&amp;#x0D;&amp;#x0A;SRI innovations take flight&amp;quot;&quot;/&gt;&lt;property id=&quot;20307&quot; value=&quot;284&quot;/&gt;&lt;/object&gt;&lt;object type=&quot;3&quot; unique_id=&quot;10030&quot;&gt;&lt;property id=&quot;20148&quot; value=&quot;5&quot;/&gt;&lt;property id=&quot;20300&quot; value=&quot;Slide 26 - &amp;quot;Satellite Communications&amp;#x0D;&amp;#x0A;SRI designs, deploys, and operates complex systems &amp;quot;&quot;/&gt;&lt;property id=&quot;20307&quot; value=&quot;285&quot;/&gt;&lt;/object&gt;&lt;object type=&quot;3&quot; unique_id=&quot;10031&quot;&gt;&lt;property id=&quot;20148&quot; value=&quot;5&quot;/&gt;&lt;property id=&quot;20300&quot; value=&quot;Slide 27 - &amp;quot;Banking&amp;#x0D;&amp;#x0A;SRI revolutionized how money is moved and used&amp;quot;&quot;/&gt;&lt;property id=&quot;20307&quot; value=&quot;286&quot;/&gt;&lt;/object&gt;&lt;object type=&quot;3&quot; unique_id=&quot;10032&quot;&gt;&lt;property id=&quot;20148&quot; value=&quot;5&quot;/&gt;&lt;property id=&quot;20300&quot; value=&quot;Slide 28 - &amp;quot;Automation&amp;#x0D;&amp;#x0A;SRI technologies speed delivery of vital information&amp;quot;&quot;/&gt;&lt;property id=&quot;20307&quot; value=&quot;287&quot;/&gt;&lt;/object&gt;&lt;object type=&quot;3&quot; unique_id=&quot;10033&quot;&gt;&lt;property id=&quot;20148&quot; value=&quot;5&quot;/&gt;&lt;property id=&quot;20300&quot; value=&quot;Slide 29 - &amp;quot;Natural Language Speech Recognition&amp;#x0D;&amp;#x0A;SRI innovations give voice to customer transactions &amp;quot;&quot;/&gt;&lt;property id=&quot;20307&quot; value=&quot;288&quot;/&gt;&lt;/object&gt;&lt;object type=&quot;3&quot; unique_id=&quot;10034&quot;&gt;&lt;property id=&quot;20148&quot; value=&quot;5&quot;/&gt;&lt;property id=&quot;20300&quot; value=&quot;Slide 30 - &amp;quot;Energy and Environment&amp;#x0D;&amp;#x0A;SRI is developing and licensing technologies for a sustainable future&amp;quot;&quot;/&gt;&lt;property id=&quot;20307&quot; value=&quot;289&quot;/&gt;&lt;/object&gt;&lt;object type=&quot;3&quot; unique_id=&quot;10035&quot;&gt;&lt;property id=&quot;20148&quot; value=&quot;5&quot;/&gt;&lt;property id=&quot;20300&quot; value=&quot;Slide 31 - &amp;quot;Artificial Muscle&amp;#x0D;&amp;#x0A;“Shape-shifting plastics” offer advanced automation, power generation&amp;quot;&quot;/&gt;&lt;property id=&quot;20307&quot; value=&quot;290&quot;/&gt;&lt;/object&gt;&lt;object type=&quot;3&quot; unique_id=&quot;10036&quot;&gt;&lt;property id=&quot;20148&quot; value=&quot;5&quot;/&gt;&lt;property id=&quot;20300&quot; value=&quot;Slide 32 - &amp;quot;Drug Discovery&amp;#x0D;&amp;#x0A;SRI helps save lives through new drugs for cancer and infectious disease&amp;quot;&quot;/&gt;&lt;property id=&quot;20307&quot; value=&quot;291&quot;/&gt;&lt;/object&gt;&lt;object type=&quot;3&quot; unique_id=&quot;10037&quot;&gt;&lt;property id=&quot;20148&quot; value=&quot;5&quot;/&gt;&lt;property id=&quot;20300&quot; value=&quot;Slide 33 - &amp;quot;Medical Systems&amp;#x0D;&amp;#x0A;SRI innovations help patients recover faster, with fewer complications&amp;quot;&quot;/&gt;&lt;property id=&quot;20307&quot; value=&quot;292&quot;/&gt;&lt;/object&gt;&lt;object type=&quot;3&quot; unique_id=&quot;10038&quot;&gt;&lt;property id=&quot;20148&quot; value=&quot;5&quot;/&gt;&lt;property id=&quot;20300&quot; value=&quot;Slide 34 - &amp;quot;Education&amp;#x0D;&amp;#x0A;SRI helps improve how teachers teach and students learn&amp;quot;&quot;/&gt;&lt;property id=&quot;20307&quot; value=&quot;293&quot;/&gt;&lt;/object&gt;&lt;object type=&quot;3&quot; unique_id=&quot;10039&quot;&gt;&lt;property id=&quot;20148&quot; value=&quot;5&quot;/&gt;&lt;property id=&quot;20300&quot; value=&quot;Slide 35 - &amp;quot;Economic Development&amp;#x0D;&amp;#x0A;SRI helps enhance competitiveness around the globe&amp;quot;&quot;/&gt;&lt;property id=&quot;20307&quot; value=&quot;294&quot;/&gt;&lt;/object&gt;&lt;object type=&quot;3&quot; unique_id=&quot;10040&quot;&gt;&lt;property id=&quot;20148&quot; value=&quot;5&quot;/&gt;&lt;property id=&quot;20300&quot; value=&quot;Slide 36 - &amp;quot;Tourism&amp;#x0D;&amp;#x0A;SRI puts new destinations on the map&amp;quot;&quot;/&gt;&lt;property id=&quot;20307&quot; value=&quot;295&quot;/&gt;&lt;/object&gt;&lt;object type=&quot;3&quot; unique_id=&quot;10041&quot;&gt;&lt;property id=&quot;20148&quot; value=&quot;5&quot;/&gt;&lt;property id=&quot;20300&quot; value=&quot;Slide 37 - &amp;quot;Entertainment &amp;#x0D;&amp;#x0A;SRI and Sarnoff have changed how we see movies and television&amp;quot;&quot;/&gt;&lt;property id=&quot;20307&quot; value=&quot;296&quot;/&gt;&lt;/object&gt;&lt;object type=&quot;3&quot; unique_id=&quot;10042&quot;&gt;&lt;property id=&quot;20148&quot; value=&quot;5&quot;/&gt;&lt;property id=&quot;20300&quot; value=&quot;Slide 38 - &amp;quot;Capabilities Matched to Market Needs&amp;quot;&quot;/&gt;&lt;property id=&quot;20307&quot; value=&quot;297&quot;/&gt;&lt;/object&gt;&lt;object type=&quot;3&quot; unique_id=&quot;10043&quot;&gt;&lt;property id=&quot;20148&quot; value=&quot;5&quot;/&gt;&lt;property id=&quot;20300&quot; value=&quot;Slide 39 - &amp;quot;Deep Technical Capabilities &amp;#x0D;&amp;#x0A;SRI applies interdisciplinary skills to provide solutions to your needs&amp;quot;&quot;/&gt;&lt;property id=&quot;20307&quot; value=&quot;298&quot;/&gt;&lt;/object&gt;&lt;object type=&quot;3&quot; unique_id=&quot;10044&quot;&gt;&lt;property id=&quot;20148&quot; value=&quot;5&quot;/&gt;&lt;property id=&quot;20300&quot; value=&quot;Slide 40 - &amp;quot;Information and Computing &amp;#x0D;&amp;#x0A;Pioneering next-generation, disruptive technologies&amp;quot;&quot;/&gt;&lt;property id=&quot;20307&quot; value=&quot;299&quot;/&gt;&lt;/object&gt;&lt;object type=&quot;3&quot; unique_id=&quot;10045&quot;&gt;&lt;property id=&quot;20148&quot; value=&quot;5&quot;/&gt;&lt;property id=&quot;20300&quot; value=&quot;Slide 41 - &amp;quot;Networks and Communication&amp;#x0D;&amp;#x0A;Operationally effective systems for government and commercial clients&amp;quot;&quot;/&gt;&lt;property id=&quot;20307&quot; value=&quot;300&quot;/&gt;&lt;/object&gt;&lt;object type=&quot;3&quot; unique_id=&quot;10046&quot;&gt;&lt;property id=&quot;20148&quot; value=&quot;5&quot;/&gt;&lt;property id=&quot;20300&quot; value=&quot;Slide 42 - &amp;quot;Automation and Robotics&amp;#x0D;&amp;#x0A;From the world’s first reasoning robot to the latest advances&amp;quot;&quot;/&gt;&lt;property id=&quot;20307&quot; value=&quot;301&quot;/&gt;&lt;/object&gt;&lt;object type=&quot;3&quot; unique_id=&quot;10047&quot;&gt;&lt;property id=&quot;20148&quot; value=&quot;5&quot;/&gt;&lt;property id=&quot;20300&quot; value=&quot;Slide 43 - &amp;quot;Intelligence Systems &amp;#x0D;&amp;#x0A;From field support to end-to-end, secure information management systems&amp;quot;&quot;/&gt;&lt;property id=&quot;20307&quot; value=&quot;302&quot;/&gt;&lt;/object&gt;&lt;object type=&quot;3&quot; unique_id=&quot;10048&quot;&gt;&lt;property id=&quot;20148&quot; value=&quot;5&quot;/&gt;&lt;property id=&quot;20300&quot; value=&quot;Slide 44 - &amp;quot;Data Collection and Measurement&amp;#x0D;&amp;#x0A;State-of-the-art sensing and information processing&amp;quot;&quot;/&gt;&lt;property id=&quot;20307&quot; value=&quot;303&quot;/&gt;&lt;/object&gt;&lt;object type=&quot;3&quot; unique_id=&quot;10049&quot;&gt;&lt;property id=&quot;20148&quot; value=&quot;5&quot;/&gt;&lt;property id=&quot;20300&quot; value=&quot;Slide 45 - &amp;quot;Homeland Security &amp;#x0D;&amp;#x0A;SRI contributes to our nation’s preparedness&amp;quot;&quot;/&gt;&lt;property id=&quot;20307&quot; value=&quot;304&quot;/&gt;&lt;/object&gt;&lt;object type=&quot;3&quot; unique_id=&quot;10050&quot;&gt;&lt;property id=&quot;20148&quot; value=&quot;5&quot;/&gt;&lt;property id=&quot;20300&quot; value=&quot;Slide 46 - &amp;quot;Automotive&amp;#x0D;&amp;#x0A;Improving safety, comfort, cost, and environmental impact&amp;quot;&quot;/&gt;&lt;property id=&quot;20307&quot; value=&quot;305&quot;/&gt;&lt;/object&gt;&lt;object type=&quot;3&quot; unique_id=&quot;10051&quot;&gt;&lt;property id=&quot;20148&quot; value=&quot;5&quot;/&gt;&lt;property id=&quot;20300&quot; value=&quot;Slide 47 - &amp;quot;Energy and Environment&amp;#x0D;&amp;#x0A;From basic research to pilot tests and commercialization&amp;quot;&quot;/&gt;&lt;property id=&quot;20307&quot; value=&quot;306&quot;/&gt;&lt;/object&gt;&lt;object type=&quot;3&quot; unique_id=&quot;10052&quot;&gt;&lt;property id=&quot;20148&quot; value=&quot;5&quot;/&gt;&lt;property id=&quot;20300&quot; value=&quot;Slide 48 - &amp;quot;Marine Science and Technology&amp;#x0D;&amp;#x0A;Taking SRI’s capabilities to the water&amp;quot;&quot;/&gt;&lt;property id=&quot;20307&quot; value=&quot;307&quot;/&gt;&lt;/object&gt;&lt;object type=&quot;3&quot; unique_id=&quot;10053&quot;&gt;&lt;property id=&quot;20148&quot; value=&quot;5&quot;/&gt;&lt;property id=&quot;20300&quot; value=&quot;Slide 49 - &amp;quot;Advanced Materials and Structures&amp;#x0D;&amp;#x0A;From basic research to pilot tests and commercialization&amp;quot;&quot;/&gt;&lt;property id=&quot;20307&quot; value=&quot;308&quot;/&gt;&lt;/object&gt;&lt;object type=&quot;3&quot; unique_id=&quot;10054&quot;&gt;&lt;property id=&quot;20148&quot; value=&quot;5&quot;/&gt;&lt;property id=&quot;20300&quot; value=&quot;Slide 50 - &amp;quot;Medical and Surgical Devices&amp;#x0D;&amp;#x0A;Advancing new ideas from initial design to working prototype&amp;quot;&quot;/&gt;&lt;property id=&quot;20307&quot; value=&quot;309&quot;/&gt;&lt;/object&gt;&lt;object type=&quot;3&quot; unique_id=&quot;10055&quot;&gt;&lt;property id=&quot;20148&quot; value=&quot;5&quot;/&gt;&lt;property id=&quot;20300&quot; value=&quot;Slide 51 - &amp;quot;Computational Biology&amp;#x0D;&amp;#x0A;Opportunities for drug discovery, agriculture, and biotech&amp;quot;&quot;/&gt;&lt;property id=&quot;20307&quot; value=&quot;310&quot;/&gt;&lt;/object&gt;&lt;object type=&quot;3&quot; unique_id=&quot;10056&quot;&gt;&lt;property id=&quot;20148&quot; value=&quot;5&quot;/&gt;&lt;property id=&quot;20300&quot; value=&quot;Slide 52 - &amp;quot;Biosciences &amp;#x0D;&amp;#x0A;Complete drug discovery and preclinical development services&amp;quot;&quot;/&gt;&lt;property id=&quot;20307&quot; value=&quot;311&quot;/&gt;&lt;/object&gt;&lt;object type=&quot;3&quot; unique_id=&quot;10057&quot;&gt;&lt;property id=&quot;20148&quot; value=&quot;5&quot;/&gt;&lt;property id=&quot;20300&quot; value=&quot;Slide 53 - &amp;quot;Product Development&amp;#x0D;&amp;#x0A;From technology concepts to working product prototypes&amp;quot;&quot;/&gt;&lt;property id=&quot;20307&quot; value=&quot;312&quot;/&gt;&lt;/object&gt;&lt;object type=&quot;3&quot; unique_id=&quot;10058&quot;&gt;&lt;property id=&quot;20148&quot; value=&quot;5&quot;/&gt;&lt;property id=&quot;20300&quot; value=&quot;Slide 54 - &amp;quot;Public Policy&amp;#x0D;&amp;#x0A;Addressing challenges caused by technological, social, and economic change&amp;quot;&quot;/&gt;&lt;property id=&quot;20307&quot; value=&quot;313&quot;/&gt;&lt;/object&gt;&lt;object type=&quot;3&quot; unique_id=&quot;10059&quot;&gt;&lt;property id=&quot;20148&quot; value=&quot;5&quot;/&gt;&lt;property id=&quot;20300&quot; value=&quot;Slide 55 - &amp;quot;Sarnoff Corporation, an SRI Subsidiary &amp;#x0D;&amp;#x0A;Complementary capabilities to meet client needs&amp;quot;&quot;/&gt;&lt;property id=&quot;20307&quot; value=&quot;314&quot;/&gt;&lt;/object&gt;&lt;object type=&quot;3&quot; unique_id=&quot;10060&quot;&gt;&lt;property id=&quot;20148&quot; value=&quot;5&quot;/&gt;&lt;property id=&quot;20300&quot; value=&quot;Slide 56 - &amp;quot;SRI’s Value Creation Process™&amp;quot;&quot;/&gt;&lt;property id=&quot;20307&quot; value=&quot;315&quot;/&gt;&lt;/object&gt;&lt;object type=&quot;3&quot; unique_id=&quot;10061&quot;&gt;&lt;property id=&quot;20148&quot; value=&quot;5&quot;/&gt;&lt;property id=&quot;20300&quot; value=&quot;Slide 57 - &amp;quot;The Innovation Life Cycle&amp;#x0D;&amp;#x0A;Creation and delivery of new products and services in the marketplace&amp;quot;&quot;/&gt;&lt;property id=&quot;20307&quot; value=&quot;316&quot;/&gt;&lt;/object&gt;&lt;object type=&quot;3&quot; unique_id=&quot;10062&quot;&gt;&lt;property id=&quot;20148&quot; value=&quot;5&quot;/&gt;&lt;property id=&quot;20300&quot; value=&quot;Slide 58 - &amp;quot;SRI’s Process for Creating Customer Value&amp;#x0D;&amp;#x0A;Rigorously applying SRI’s Five Disciplines of Innovation™&amp;quot;&quot;/&gt;&lt;property id=&quot;20307&quot; value=&quot;317&quot;/&gt;&lt;/object&gt;&lt;object type=&quot;3&quot; unique_id=&quot;10063&quot;&gt;&lt;property id=&quot;20148&quot; value=&quot;5&quot;/&gt;&lt;property id=&quot;20300&quot; value=&quot;Slide 59 - &amp;quot;SRI’s “NABC” Approach&amp;#x0D;&amp;#x0A;Used to develop a quantitative value proposition—the first step in value creation&amp;quot;&quot;/&gt;&lt;property id=&quot;20307&quot; value=&quot;318&quot;/&gt;&lt;/object&gt;&lt;object type=&quot;3&quot; unique_id=&quot;10064&quot;&gt;&lt;property id=&quot;20148&quot; value=&quot;5&quot;/&gt;&lt;property id=&quot;20300&quot; value=&quot;Slide 60 - &amp;quot;SRI’s Model &amp;#x0D;&amp;#x0A;We have a vested interest in your success&amp;quot;&quot;/&gt;&lt;property id=&quot;20307&quot; value=&quot;319&quot;/&gt;&lt;/object&gt;&lt;object type=&quot;3&quot; unique_id=&quot;10065&quot;&gt;&lt;property id=&quot;20148&quot; value=&quot;5&quot;/&gt;&lt;property id=&quot;20300&quot; value=&quot;Slide 61 - &amp;quot;SRI’s Process for Creating New Ventures&amp;#x0D;&amp;#x0A;Disciplined and milestone-based&amp;quot;&quot;/&gt;&lt;property id=&quot;20307&quot; value=&quot;320&quot;/&gt;&lt;/object&gt;&lt;object type=&quot;3&quot; unique_id=&quot;10066&quot;&gt;&lt;property id=&quot;20148&quot; value=&quot;5&quot;/&gt;&lt;property id=&quot;20300&quot; value=&quot;Slide 62 - &amp;quot;Innovation Partnership Programs&amp;quot;&quot;/&gt;&lt;property id=&quot;20307&quot; value=&quot;321&quot;/&gt;&lt;/object&gt;&lt;object type=&quot;3&quot; unique_id=&quot;10067&quot;&gt;&lt;property id=&quot;20148&quot; value=&quot;5&quot;/&gt;&lt;property id=&quot;20300&quot; value=&quot;Slide 63 - &amp;quot;SRI Innovation Partnership Programs&amp;#x0D;&amp;#x0A;Helping organizations turn ideas into high-value products and services&amp;quot;&quot;/&gt;&lt;property id=&quot;20307&quot; value=&quot;322&quot;/&gt;&lt;/object&gt;&lt;object type=&quot;3&quot; unique_id=&quot;10068&quot;&gt;&lt;property id=&quot;20148&quot; value=&quot;5&quot;/&gt;&lt;property id=&quot;20300&quot; value=&quot;Slide 64 - &amp;quot;SRI Five Disciplines of Innovation™ Program&amp;#x0D;&amp;#x0A;For an organizational culture that consistently provides compelling va&quot;/&gt;&lt;property id=&quot;20307&quot; value=&quot;323&quot;/&gt;&lt;/object&gt;&lt;object type=&quot;3&quot; unique_id=&quot;10069&quot;&gt;&lt;property id=&quot;20148&quot; value=&quot;5&quot;/&gt;&lt;property id=&quot;20300&quot; value=&quot;Slide 65 - &amp;quot;Technology for Innovative Products Workshop &amp;#x0D;&amp;#x0A;New products and services for growth&amp;quot;&quot;/&gt;&lt;property id=&quot;20307&quot; value=&quot;324&quot;/&gt;&lt;/object&gt;&lt;object type=&quot;3&quot; unique_id=&quot;10070&quot;&gt;&lt;property id=&quot;20148&quot; value=&quot;5&quot;/&gt;&lt;property id=&quot;20300&quot; value=&quot;Slide 66 - &amp;quot;Ways We Can Work Together&amp;#x0D;&amp;#x0A;Flexible working arrangements to meet your needs&amp;quot;&quot;/&gt;&lt;property id=&quot;20307&quot; value=&quot;325&quot;/&gt;&lt;/object&gt;&lt;object type=&quot;3&quot; unique_id=&quot;10072&quot;&gt;&lt;property id=&quot;20148&quot; value=&quot;5&quot;/&gt;&lt;property id=&quot;20300&quot; value=&quot;Slide 67&quot;/&gt;&lt;property id=&quot;20307&quot; value=&quot;258&quot;/&gt;&lt;/object&gt;&lt;object type=&quot;3&quot; unique_id=&quot;98176&quot;&gt;&lt;property id=&quot;20148&quot; value=&quot;5&quot;/&gt;&lt;property id=&quot;20300&quot; value=&quot;Slide 12 - &amp;quot;Representative Clients and Partners&amp;#x0D;&amp;#x0A;SRI delivers innovation to governments&amp;quot;&quot;/&gt;&lt;property id=&quot;20307&quot; value=&quot;326&quot;/&gt;&lt;/object&gt;&lt;object type=&quot;3&quot; unique_id=&quot;98177&quot;&gt;&lt;property id=&quot;20148&quot; value=&quot;5&quot;/&gt;&lt;property id=&quot;20300&quot; value=&quot;Slide 13 - &amp;quot;Representative Clients and Partners&amp;#x0D;&amp;#x0A;SRI delivers innovation to established and start-up businesses&amp;quot;&quot;/&gt;&lt;property id=&quot;20307&quot; value=&quot;327&quot;/&gt;&lt;/object&gt;&lt;object type=&quot;3&quot; unique_id=&quot;98178&quot;&gt;&lt;property id=&quot;20148&quot; value=&quot;5&quot;/&gt;&lt;property id=&quot;20300&quot; value=&quot;Slide 14 - &amp;quot;Representative Clients and Partners&amp;#x0D;&amp;#x0A;SRI delivers innovation to foundations and industry&amp;quot;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Custom 15">
      <a:dk1>
        <a:srgbClr val="4E4E4E"/>
      </a:dk1>
      <a:lt1>
        <a:srgbClr val="FFFFFF"/>
      </a:lt1>
      <a:dk2>
        <a:srgbClr val="4E4E4E"/>
      </a:dk2>
      <a:lt2>
        <a:srgbClr val="FFFFFF"/>
      </a:lt2>
      <a:accent1>
        <a:srgbClr val="0070C0"/>
      </a:accent1>
      <a:accent2>
        <a:srgbClr val="8C92BB"/>
      </a:accent2>
      <a:accent3>
        <a:srgbClr val="CF7646"/>
      </a:accent3>
      <a:accent4>
        <a:srgbClr val="E8A333"/>
      </a:accent4>
      <a:accent5>
        <a:srgbClr val="7030A0"/>
      </a:accent5>
      <a:accent6>
        <a:srgbClr val="2D2D8A"/>
      </a:accent6>
      <a:hlink>
        <a:srgbClr val="004080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96586</TotalTime>
  <Words>3306</Words>
  <Application>Microsoft Macintosh PowerPoint</Application>
  <PresentationFormat>On-screen Show (16:9)</PresentationFormat>
  <Paragraphs>682</Paragraphs>
  <Slides>75</Slides>
  <Notes>53</Notes>
  <HiddenSlides>13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3" baseType="lpstr">
      <vt:lpstr>Arial</vt:lpstr>
      <vt:lpstr>Arial Narrow</vt:lpstr>
      <vt:lpstr>Calibri</vt:lpstr>
      <vt:lpstr>Helvetica</vt:lpstr>
      <vt:lpstr>Monotype Sorts</vt:lpstr>
      <vt:lpstr>Times New Roman</vt:lpstr>
      <vt:lpstr>Wingdings</vt:lpstr>
      <vt:lpstr>Office Theme</vt:lpstr>
      <vt:lpstr>PowerPoint Presentation</vt:lpstr>
      <vt:lpstr>PowerPoint Presentation</vt:lpstr>
      <vt:lpstr>Introduction</vt:lpstr>
      <vt:lpstr>Navigator Desktop Mode</vt:lpstr>
      <vt:lpstr>Desktop Layout</vt:lpstr>
      <vt:lpstr>Desktop Menus</vt:lpstr>
      <vt:lpstr>The Mouse</vt:lpstr>
      <vt:lpstr>Organism Pages</vt:lpstr>
      <vt:lpstr>Exercise</vt:lpstr>
      <vt:lpstr>Searches</vt:lpstr>
      <vt:lpstr>Queries with multiple answers</vt:lpstr>
      <vt:lpstr>History List</vt:lpstr>
      <vt:lpstr>Writing Complex Queries</vt:lpstr>
      <vt:lpstr>The Principal BioCyc Page Types</vt:lpstr>
      <vt:lpstr>What’s in a Gene/Protein Page?</vt:lpstr>
      <vt:lpstr>Desktop Lab Exercises</vt:lpstr>
      <vt:lpstr>Desktop Lab Exercises</vt:lpstr>
      <vt:lpstr>Gene-Reaction Schematic</vt:lpstr>
      <vt:lpstr>Citations and Summaries</vt:lpstr>
      <vt:lpstr>Database Links</vt:lpstr>
      <vt:lpstr>Class Hierarchies</vt:lpstr>
      <vt:lpstr>What’s in a TU Page?</vt:lpstr>
      <vt:lpstr>Pathway Menu Commands</vt:lpstr>
      <vt:lpstr>What’s in a Pathway Page?</vt:lpstr>
      <vt:lpstr>Reaction Menu Commands</vt:lpstr>
      <vt:lpstr>What’s in a Reaction Page?</vt:lpstr>
      <vt:lpstr>Desktop Lab Exercises</vt:lpstr>
      <vt:lpstr>Compound Menu Commands</vt:lpstr>
      <vt:lpstr>The SMILES Language</vt:lpstr>
      <vt:lpstr>What’s in a Metabolite Page?</vt:lpstr>
      <vt:lpstr>Miscellaneous Commands</vt:lpstr>
      <vt:lpstr>User Preferences</vt:lpstr>
      <vt:lpstr>Desktop Exercises</vt:lpstr>
      <vt:lpstr>Desktop Exercises</vt:lpstr>
      <vt:lpstr>Lab Exercises</vt:lpstr>
      <vt:lpstr>Desktop Lab Exercises</vt:lpstr>
      <vt:lpstr>Pathway Tools Web Mode  [This portion is way out of date]</vt:lpstr>
      <vt:lpstr>Multiple Web Entry Points</vt:lpstr>
      <vt:lpstr>Help is One Click Away!</vt:lpstr>
      <vt:lpstr>PowerPoint Presentation</vt:lpstr>
      <vt:lpstr>The Web Account System</vt:lpstr>
      <vt:lpstr>Save Organism Groups with Web Accounts</vt:lpstr>
      <vt:lpstr>Define a Favorite Database with Web Accounts</vt:lpstr>
      <vt:lpstr>PowerPoint Presentation</vt:lpstr>
      <vt:lpstr>Why the Need for Dedicated Search Tools</vt:lpstr>
      <vt:lpstr>BioCyc Searches</vt:lpstr>
      <vt:lpstr>Selecting the Database</vt:lpstr>
      <vt:lpstr>Two organism/database selectors!</vt:lpstr>
      <vt:lpstr>The Quick Search Box</vt:lpstr>
      <vt:lpstr>PowerPoint Presentation</vt:lpstr>
      <vt:lpstr>Quick Search Results</vt:lpstr>
      <vt:lpstr>PowerPoint Presentation</vt:lpstr>
      <vt:lpstr>Quick Gene Search</vt:lpstr>
      <vt:lpstr>Exercises: Find these entities in E. coli O157:H7 str. G5101</vt:lpstr>
      <vt:lpstr>Information Present in Curated DBs</vt:lpstr>
      <vt:lpstr>Additional Page Types</vt:lpstr>
      <vt:lpstr>Additional Page Types</vt:lpstr>
      <vt:lpstr>BioCyc Search Menu</vt:lpstr>
      <vt:lpstr>Google This Site</vt:lpstr>
      <vt:lpstr>Object-Specific Searches</vt:lpstr>
      <vt:lpstr>Compound Search</vt:lpstr>
      <vt:lpstr>Search Genes/Proteins/RNAs</vt:lpstr>
      <vt:lpstr>Exercises</vt:lpstr>
      <vt:lpstr>Search Pathways</vt:lpstr>
      <vt:lpstr>Advanced Search</vt:lpstr>
      <vt:lpstr>Sequence Search by BLAST</vt:lpstr>
      <vt:lpstr>Sequence Pattern Search</vt:lpstr>
      <vt:lpstr>Growth Media and Phenotype</vt:lpstr>
      <vt:lpstr>EcoCyc-Specific Searches: Growth Media</vt:lpstr>
      <vt:lpstr>EcoCyc-Specific Searches: Textpresso</vt:lpstr>
      <vt:lpstr>Web Version Lab Exercises</vt:lpstr>
      <vt:lpstr>Web Lab Exercises</vt:lpstr>
      <vt:lpstr>Web Lab Exercises</vt:lpstr>
      <vt:lpstr>Web Lab Exercises</vt:lpstr>
      <vt:lpstr>Web Lab Exercises</vt:lpstr>
    </vt:vector>
  </TitlesOfParts>
  <Company>SRI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SRI International</dc:creator>
  <cp:lastModifiedBy>Peter Karp</cp:lastModifiedBy>
  <cp:revision>1404</cp:revision>
  <cp:lastPrinted>2021-09-28T04:33:14Z</cp:lastPrinted>
  <dcterms:created xsi:type="dcterms:W3CDTF">2010-12-20T17:54:08Z</dcterms:created>
  <dcterms:modified xsi:type="dcterms:W3CDTF">2021-09-30T19:02:22Z</dcterms:modified>
</cp:coreProperties>
</file>