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0"/>
  </p:notesMasterIdLst>
  <p:sldIdLst>
    <p:sldId id="282" r:id="rId2"/>
    <p:sldId id="293" r:id="rId3"/>
    <p:sldId id="290" r:id="rId4"/>
    <p:sldId id="291" r:id="rId5"/>
    <p:sldId id="292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8"/>
    <p:restoredTop sz="94624"/>
  </p:normalViewPr>
  <p:slideViewPr>
    <p:cSldViewPr snapToGrid="0" snapToObjects="1">
      <p:cViewPr varScale="1">
        <p:scale>
          <a:sx n="111" d="100"/>
          <a:sy n="111" d="100"/>
        </p:scale>
        <p:origin x="160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35537-FC35-064F-954D-80DA096C03EC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AE670-422D-1E4B-85E1-E7129A7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3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>
          <a:xfrm>
            <a:off x="-7950" y="390782"/>
            <a:ext cx="4397070" cy="1514162"/>
          </a:xfrm>
          <a:prstGeom prst="rect">
            <a:avLst/>
          </a:prstGeom>
        </p:spPr>
      </p:pic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82588" y="243655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4513263" y="1"/>
            <a:ext cx="1405466" cy="412749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6034088" y="1"/>
            <a:ext cx="3109911" cy="412749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387850" cy="409575"/>
          </a:xfrm>
          <a:prstGeom prst="rect">
            <a:avLst/>
          </a:prstGeom>
          <a:solidFill>
            <a:srgbClr val="717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ri international_wht.ai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11666" y="-110501"/>
            <a:ext cx="2482102" cy="6700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97917" y="414865"/>
            <a:ext cx="3513666" cy="154562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066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733800"/>
            <a:ext cx="6400800" cy="3810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23813" y="6607175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836E4BA7-B825-7B43-9F8F-C52433042C78}" type="slidenum">
              <a:rPr lang="en-US" sz="1200" b="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5105400" y="6553200"/>
            <a:ext cx="2743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</a:rPr>
              <a:t>SRI International Bioinformatics</a:t>
            </a:r>
          </a:p>
        </p:txBody>
      </p:sp>
      <p:pic>
        <p:nvPicPr>
          <p:cNvPr id="122893" name="Picture 13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blackWhite">
          <a:xfrm>
            <a:off x="1828800" y="6478588"/>
            <a:ext cx="1143000" cy="379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1317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524000"/>
            <a:ext cx="3810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00500"/>
            <a:ext cx="3810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796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524000"/>
            <a:ext cx="3810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00500"/>
            <a:ext cx="38100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lum bright="10000" contrast="20000"/>
            <a:alphaModFix/>
          </a:blip>
          <a:srcRect l="534"/>
          <a:stretch>
            <a:fillRect/>
          </a:stretch>
        </p:blipFill>
        <p:spPr>
          <a:xfrm>
            <a:off x="0" y="0"/>
            <a:ext cx="4392246" cy="150126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5608" y="2872709"/>
            <a:ext cx="7772400" cy="71743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1E56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4E545-8550-1F4C-87FE-68D69155D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62230"/>
            <a:ext cx="8229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05E294-9D3F-AF49-9CD2-D723A19B1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C14899-6511-1B40-B675-C28D8AF131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847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810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7011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524000"/>
            <a:ext cx="77724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25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588" y="1436688"/>
            <a:ext cx="82296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6553201"/>
            <a:ext cx="795337" cy="30480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-65" charset="0"/>
              </a:defRPr>
            </a:lvl1pPr>
          </a:lstStyle>
          <a:p>
            <a:fld id="{B6B458F9-9C5A-D94F-A853-7378C04DD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 txBox="1">
            <a:spLocks noGrp="1"/>
          </p:cNvSpPr>
          <p:nvPr userDrawn="1"/>
        </p:nvSpPr>
        <p:spPr>
          <a:xfrm>
            <a:off x="-337910" y="6547796"/>
            <a:ext cx="2143990" cy="35680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© 2014 SRI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3109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9pPr>
    </p:titleStyle>
    <p:bodyStyle>
      <a:lvl1pPr marL="230188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75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20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2pPr>
      <a:lvl3pPr marL="627063" indent="-1666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18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3pPr>
      <a:lvl4pPr marL="798513" indent="-171450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16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4pPr>
      <a:lvl5pPr marL="971550" indent="-17303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»"/>
        <a:defRPr sz="14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588" y="2436555"/>
            <a:ext cx="8229600" cy="2181743"/>
          </a:xfrm>
        </p:spPr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MultiOmics</a:t>
            </a:r>
            <a:r>
              <a:rPr lang="en-US" dirty="0" smtClean="0"/>
              <a:t> Explainer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82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Metabolomics experiment finds that knocking out gene </a:t>
            </a:r>
            <a:r>
              <a:rPr lang="en-US" dirty="0" err="1" smtClean="0"/>
              <a:t>kdpD</a:t>
            </a:r>
            <a:r>
              <a:rPr lang="en-US" dirty="0" smtClean="0"/>
              <a:t> affects level of 2-oxoglutarate in cell.</a:t>
            </a:r>
          </a:p>
          <a:p>
            <a:r>
              <a:rPr lang="en-US" dirty="0" smtClean="0"/>
              <a:t>Can this be explained by existing knowledge?  If so, how?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2273300"/>
            <a:ext cx="2692400" cy="3302000"/>
          </a:xfrm>
        </p:spPr>
      </p:pic>
    </p:spTree>
    <p:extLst>
      <p:ext uri="{BB962C8B-B14F-4D97-AF65-F5344CB8AC3E}">
        <p14:creationId xmlns:p14="http://schemas.microsoft.com/office/powerpoint/2010/main" val="93861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MultiOmics</a:t>
            </a:r>
            <a:r>
              <a:rPr lang="en-US" dirty="0" smtClean="0"/>
              <a:t> Explainer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1335088"/>
            <a:ext cx="8229600" cy="4689475"/>
          </a:xfrm>
        </p:spPr>
        <p:txBody>
          <a:bodyPr/>
          <a:lstStyle/>
          <a:p>
            <a:r>
              <a:rPr lang="en-US" dirty="0"/>
              <a:t>Goal: Use a PGDB’s metabolic and regulatory network to suggest explanations for the results of omics experiments.</a:t>
            </a:r>
          </a:p>
          <a:p>
            <a:r>
              <a:rPr lang="en-US" dirty="0"/>
              <a:t>Operates on transcriptomics, proteomics and metabolomics data, or any combination thereof.</a:t>
            </a:r>
          </a:p>
          <a:p>
            <a:r>
              <a:rPr lang="en-US" dirty="0"/>
              <a:t>Uses only metabolic and regulatory interactions defined in PGDB </a:t>
            </a:r>
            <a:r>
              <a:rPr lang="mr-IN" dirty="0"/>
              <a:t>–</a:t>
            </a:r>
            <a:r>
              <a:rPr lang="en-US" dirty="0"/>
              <a:t> does not attempt to infer new relationships.</a:t>
            </a:r>
          </a:p>
          <a:p>
            <a:r>
              <a:rPr lang="en-US" dirty="0"/>
              <a:t>Best for analyzing a small set of entities (&lt; 25).</a:t>
            </a:r>
          </a:p>
          <a:p>
            <a:r>
              <a:rPr lang="en-US" dirty="0"/>
              <a:t>Best when regulatory network is as complete as possible, i.e. </a:t>
            </a:r>
            <a:r>
              <a:rPr lang="en-US" dirty="0" err="1"/>
              <a:t>EcoCyc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specifies one or more “condition” entities and one or more “effect” entities.</a:t>
            </a:r>
          </a:p>
          <a:p>
            <a:r>
              <a:rPr lang="en-US" dirty="0"/>
              <a:t>Tool attempts to find causal relationships that show how the conditions affect the effects.</a:t>
            </a:r>
          </a:p>
          <a:p>
            <a:r>
              <a:rPr lang="en-US" dirty="0"/>
              <a:t>Best when condition involves a specific entity of known function.</a:t>
            </a:r>
          </a:p>
          <a:p>
            <a:r>
              <a:rPr lang="en-US" dirty="0"/>
              <a:t>Example applications:</a:t>
            </a:r>
          </a:p>
          <a:p>
            <a:pPr lvl="1"/>
            <a:r>
              <a:rPr lang="en-US" dirty="0"/>
              <a:t>Experiment measuring changes in transcriptome in response to addition of some nutrient: the nutrient is the condition, the changed genes are the effects.</a:t>
            </a:r>
          </a:p>
          <a:p>
            <a:pPr lvl="1"/>
            <a:r>
              <a:rPr lang="en-US" dirty="0"/>
              <a:t>Experiment measuring metabolite and expression changes in response to a gene knockout: the knocked out gene is the condition, the changed metabolites and genes are the effects.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1077873"/>
            <a:ext cx="8229600" cy="4689475"/>
          </a:xfrm>
        </p:spPr>
        <p:txBody>
          <a:bodyPr/>
          <a:lstStyle/>
          <a:p>
            <a:r>
              <a:rPr lang="en-US" dirty="0"/>
              <a:t>User specifies multiple effect entities</a:t>
            </a:r>
          </a:p>
          <a:p>
            <a:r>
              <a:rPr lang="en-US" dirty="0"/>
              <a:t>Tool attempts to find a small set of “influencers” that explain how effect entities are related.</a:t>
            </a:r>
          </a:p>
          <a:p>
            <a:r>
              <a:rPr lang="en-US" dirty="0"/>
              <a:t>Best when condition is either </a:t>
            </a:r>
          </a:p>
          <a:p>
            <a:pPr lvl="1"/>
            <a:r>
              <a:rPr lang="en-US" dirty="0"/>
              <a:t>Not a specific entity (e.g. a general environmental condition)</a:t>
            </a:r>
          </a:p>
          <a:p>
            <a:pPr lvl="1"/>
            <a:r>
              <a:rPr lang="en-US" dirty="0"/>
              <a:t>An entity that does not exist in the PGDB (e.g. an antibiotic)</a:t>
            </a:r>
          </a:p>
          <a:p>
            <a:pPr lvl="1"/>
            <a:r>
              <a:rPr lang="en-US" dirty="0"/>
              <a:t>An entity whose function is unknown, so not connected to other entities in PGDB.</a:t>
            </a:r>
          </a:p>
          <a:p>
            <a:r>
              <a:rPr lang="en-US" dirty="0"/>
              <a:t>Finding common influencers can suggest possible function or mode of action.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Experiment measuring changes in response to knocking out a gene of unknown function.</a:t>
            </a:r>
          </a:p>
          <a:p>
            <a:pPr lvl="1"/>
            <a:r>
              <a:rPr lang="en-US" dirty="0"/>
              <a:t>Experiment measuring changes in response to exposure to some foreign compound.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MultiOmics</a:t>
            </a:r>
            <a:r>
              <a:rPr lang="en-US" dirty="0" smtClean="0"/>
              <a:t> Explainer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Tools -&gt; </a:t>
            </a:r>
            <a:r>
              <a:rPr lang="en-US" dirty="0" err="1" smtClean="0"/>
              <a:t>MultiOmics</a:t>
            </a:r>
            <a:r>
              <a:rPr lang="en-US" dirty="0" smtClean="0"/>
              <a:t> Explainer</a:t>
            </a:r>
          </a:p>
          <a:p>
            <a:r>
              <a:rPr lang="en-US" dirty="0" smtClean="0"/>
              <a:t>Targets -&gt; Specify New Set of Targets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Optional input file is tab-delimited, with columns for entity, direction of change, condition/effect.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0" y="2667901"/>
            <a:ext cx="4467477" cy="4028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38" y="2920035"/>
            <a:ext cx="1943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1" y="659757"/>
            <a:ext cx="7677169" cy="5454831"/>
          </a:xfrm>
        </p:spPr>
      </p:pic>
    </p:spTree>
    <p:extLst>
      <p:ext uri="{BB962C8B-B14F-4D97-AF65-F5344CB8AC3E}">
        <p14:creationId xmlns:p14="http://schemas.microsoft.com/office/powerpoint/2010/main" val="11956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influence on an entity X:</a:t>
            </a:r>
          </a:p>
          <a:p>
            <a:pPr lvl="1"/>
            <a:r>
              <a:rPr lang="en-US" dirty="0" smtClean="0"/>
              <a:t>Substrates and enzymes of reactions that produce or consume X</a:t>
            </a:r>
          </a:p>
          <a:p>
            <a:pPr lvl="1"/>
            <a:r>
              <a:rPr lang="en-US" dirty="0" smtClean="0"/>
              <a:t>Cofactors and substrate-level modulators of enzyme activity</a:t>
            </a:r>
          </a:p>
          <a:p>
            <a:pPr lvl="1"/>
            <a:r>
              <a:rPr lang="en-US" dirty="0" smtClean="0"/>
              <a:t>Transporters of X</a:t>
            </a:r>
          </a:p>
          <a:p>
            <a:pPr lvl="1"/>
            <a:r>
              <a:rPr lang="en-US" dirty="0" smtClean="0"/>
              <a:t>Transcriptional and translational regulators of X, including sigma factors</a:t>
            </a:r>
          </a:p>
          <a:p>
            <a:pPr lvl="1"/>
            <a:r>
              <a:rPr lang="en-US" dirty="0" smtClean="0"/>
              <a:t>Ligands or other entities that bind to X to activate or inhibit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no path found, or if only paths identified seem implausible, then probably a gap in the metabolic or regulatory network.  Either:</a:t>
            </a:r>
          </a:p>
          <a:p>
            <a:pPr lvl="1"/>
            <a:r>
              <a:rPr lang="en-US" dirty="0" smtClean="0"/>
              <a:t>Path of influence is unknown: suggests avenue for future research</a:t>
            </a:r>
          </a:p>
          <a:p>
            <a:pPr lvl="1"/>
            <a:r>
              <a:rPr lang="en-US" dirty="0" smtClean="0"/>
              <a:t>Data missing from PGDB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rgbClr val="4E4E4E"/>
      </a:dk1>
      <a:lt1>
        <a:srgbClr val="FFFFFF"/>
      </a:lt1>
      <a:dk2>
        <a:srgbClr val="4E4E4E"/>
      </a:dk2>
      <a:lt2>
        <a:srgbClr val="FFFFFF"/>
      </a:lt2>
      <a:accent1>
        <a:srgbClr val="0070C0"/>
      </a:accent1>
      <a:accent2>
        <a:srgbClr val="8C92BB"/>
      </a:accent2>
      <a:accent3>
        <a:srgbClr val="CF7646"/>
      </a:accent3>
      <a:accent4>
        <a:srgbClr val="E8A333"/>
      </a:accent4>
      <a:accent5>
        <a:srgbClr val="7030A0"/>
      </a:accent5>
      <a:accent6>
        <a:srgbClr val="2D2D8A"/>
      </a:accent6>
      <a:hlink>
        <a:srgbClr val="00408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PTools.thmx</Template>
  <TotalTime>7205</TotalTime>
  <Words>455</Words>
  <Application>Microsoft Macintosh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Mangal</vt:lpstr>
      <vt:lpstr>ＭＳ Ｐゴシック</vt:lpstr>
      <vt:lpstr>Wingdings</vt:lpstr>
      <vt:lpstr>Arial</vt:lpstr>
      <vt:lpstr>Office Theme</vt:lpstr>
      <vt:lpstr>The MultiOmics Explainer </vt:lpstr>
      <vt:lpstr>Motivation</vt:lpstr>
      <vt:lpstr>The MultiOmics Explainer</vt:lpstr>
      <vt:lpstr>Directed Mode</vt:lpstr>
      <vt:lpstr>Undirected Mode</vt:lpstr>
      <vt:lpstr>Using the MultiOmics Explainer</vt:lpstr>
      <vt:lpstr>PowerPoint Presentation</vt:lpstr>
      <vt:lpstr>PowerPoint Presentation</vt:lpstr>
    </vt:vector>
  </TitlesOfParts>
  <Company>SRI International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Notification Subscriptions</dc:title>
  <dc:creator>Suzanne Paley</dc:creator>
  <cp:lastModifiedBy>Suzanne Paley</cp:lastModifiedBy>
  <cp:revision>73</cp:revision>
  <dcterms:created xsi:type="dcterms:W3CDTF">2016-05-20T14:50:12Z</dcterms:created>
  <dcterms:modified xsi:type="dcterms:W3CDTF">2018-10-08T21:45:00Z</dcterms:modified>
</cp:coreProperties>
</file>