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436" r:id="rId2"/>
    <p:sldId id="484" r:id="rId3"/>
    <p:sldId id="485" r:id="rId4"/>
    <p:sldId id="486" r:id="rId5"/>
    <p:sldId id="487" r:id="rId6"/>
    <p:sldId id="488" r:id="rId7"/>
    <p:sldId id="489" r:id="rId8"/>
    <p:sldId id="490" r:id="rId9"/>
    <p:sldId id="447" r:id="rId10"/>
    <p:sldId id="533" r:id="rId11"/>
    <p:sldId id="534" r:id="rId12"/>
    <p:sldId id="535" r:id="rId13"/>
    <p:sldId id="515" r:id="rId14"/>
    <p:sldId id="445" r:id="rId15"/>
    <p:sldId id="448" r:id="rId16"/>
    <p:sldId id="516" r:id="rId17"/>
    <p:sldId id="451" r:id="rId18"/>
    <p:sldId id="517" r:id="rId19"/>
    <p:sldId id="529" r:id="rId20"/>
    <p:sldId id="446" r:id="rId21"/>
    <p:sldId id="449" r:id="rId22"/>
    <p:sldId id="450" r:id="rId23"/>
    <p:sldId id="452" r:id="rId24"/>
    <p:sldId id="531" r:id="rId25"/>
    <p:sldId id="453" r:id="rId26"/>
    <p:sldId id="454" r:id="rId27"/>
    <p:sldId id="455" r:id="rId28"/>
    <p:sldId id="456" r:id="rId29"/>
    <p:sldId id="458" r:id="rId30"/>
    <p:sldId id="47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8" autoAdjust="0"/>
    <p:restoredTop sz="99851" autoAdjust="0"/>
  </p:normalViewPr>
  <p:slideViewPr>
    <p:cSldViewPr snapToGrid="0" snapToObjects="1">
      <p:cViewPr varScale="1">
        <p:scale>
          <a:sx n="134" d="100"/>
          <a:sy n="134" d="100"/>
        </p:scale>
        <p:origin x="-81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5D4E3-3F50-46B3-92D8-C501D3665C75}" type="datetimeFigureOut">
              <a:rPr lang="en-US" smtClean="0"/>
              <a:pPr/>
              <a:t>3/13/12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11CEB-9CEF-49EA-806A-ACBDEDD12917}" type="slidenum">
              <a:rPr lang="en-US" smtClean="0"/>
              <a:pPr/>
              <a:t>‹#›</a:t>
            </a:fld>
            <a:endParaRPr lang="en-US"/>
          </a:p>
        </p:txBody>
      </p:sp>
    </p:spTree>
    <p:extLst>
      <p:ext uri="{BB962C8B-B14F-4D97-AF65-F5344CB8AC3E}">
        <p14:creationId xmlns:p14="http://schemas.microsoft.com/office/powerpoint/2010/main" val="375621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497" y="8684544"/>
            <a:ext cx="2972342" cy="457406"/>
          </a:xfrm>
          <a:prstGeom prst="rect">
            <a:avLst/>
          </a:prstGeom>
          <a:noFill/>
          <a:ln w="9525">
            <a:noFill/>
            <a:miter lim="800000"/>
            <a:headEnd/>
            <a:tailEnd/>
          </a:ln>
        </p:spPr>
        <p:txBody>
          <a:bodyPr lIns="91402" tIns="45702" rIns="91402" bIns="45702" anchor="b"/>
          <a:lstStyle/>
          <a:p>
            <a:pPr algn="r"/>
            <a:fld id="{F8042261-6B57-4F28-9407-87AB0D528127}" type="slidenum">
              <a:rPr lang="en-US" sz="1200"/>
              <a:pPr algn="r"/>
              <a:t>1</a:t>
            </a:fld>
            <a:endParaRPr lang="en-US" sz="1200"/>
          </a:p>
        </p:txBody>
      </p:sp>
      <p:sp>
        <p:nvSpPr>
          <p:cNvPr id="149507" name="Rectangle 2"/>
          <p:cNvSpPr>
            <a:spLocks noGrp="1" noRot="1" noChangeAspect="1" noChangeArrowheads="1" noTextEdit="1"/>
          </p:cNvSpPr>
          <p:nvPr>
            <p:ph type="sldImg"/>
          </p:nvPr>
        </p:nvSpPr>
        <p:spPr bwMode="auto">
          <a:xfrm>
            <a:off x="1143000" y="687388"/>
            <a:ext cx="4570413" cy="3429000"/>
          </a:xfrm>
          <a:noFill/>
          <a:ln>
            <a:solidFill>
              <a:srgbClr val="000000"/>
            </a:solidFill>
            <a:miter lim="800000"/>
            <a:headEnd/>
            <a:tailEnd/>
          </a:ln>
        </p:spPr>
      </p:sp>
      <p:sp>
        <p:nvSpPr>
          <p:cNvPr id="149508" name="Rectangle 3"/>
          <p:cNvSpPr>
            <a:spLocks noGrp="1" noChangeArrowheads="1"/>
          </p:cNvSpPr>
          <p:nvPr>
            <p:ph type="body" idx="1"/>
          </p:nvPr>
        </p:nvSpPr>
        <p:spPr bwMode="auto">
          <a:xfrm>
            <a:off x="910992" y="4344323"/>
            <a:ext cx="5036017" cy="4112544"/>
          </a:xfrm>
          <a:noFill/>
        </p:spPr>
        <p:txBody>
          <a:bodyPr wrap="square" lIns="91402" tIns="45702" rIns="91402" bIns="45702" numCol="1" anchor="t" anchorCtr="0" compatLnSpc="1">
            <a:prstTxWarp prst="textNoShape">
              <a:avLst/>
            </a:prstTxWarp>
          </a:bodyPr>
          <a:lstStyle/>
          <a:p>
            <a:pPr eaLnBrk="1" hangingPunct="1"/>
            <a:r>
              <a:rPr lang="en-US" dirty="0" smtClean="0"/>
              <a:t>Despite Neurospora’s rich history</a:t>
            </a:r>
            <a:r>
              <a:rPr lang="en-US" baseline="0" dirty="0" smtClean="0"/>
              <a:t> in the discovery of metabolism, so far no one has succeeded in  integrating all of Neurospora’s biochemistry into a quantitative model that enables us to make new predictions based on that knowledge.  </a:t>
            </a:r>
          </a:p>
          <a:p>
            <a:pPr eaLnBrk="1" hangingPunct="1"/>
            <a:r>
              <a:rPr lang="en-US" baseline="0" dirty="0" smtClean="0"/>
              <a:t> (why we developed a model.   What we did to build the model.  How we validated it. Where were are going  with it in the Future.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models are wrong, but some are useful.  In the last few years, there has been an explosion in the diversity of methods that have been applied to genome-scale metabolic models.   In particular, methods that predict the effect of gene perturbation, methods that enable one to  design novel strains with desired behaviors, methods that take into account </a:t>
            </a:r>
            <a:r>
              <a:rPr lang="en-US" baseline="0" dirty="0" err="1" smtClean="0"/>
              <a:t>omics</a:t>
            </a:r>
            <a:r>
              <a:rPr lang="en-US" baseline="0" dirty="0" smtClean="0"/>
              <a:t> data to predict the effect of regulation on metabolism, and methods that enable you to refine the model based on phenotype data.</a:t>
            </a:r>
          </a:p>
          <a:p>
            <a:endParaRPr lang="en-US" baseline="0" dirty="0" smtClean="0"/>
          </a:p>
          <a:p>
            <a:r>
              <a:rPr lang="en-US" baseline="0" dirty="0" smtClean="0"/>
              <a:t>DON</a:t>
            </a:r>
            <a:r>
              <a:rPr lang="fr-FR" baseline="0" dirty="0" smtClean="0"/>
              <a:t>’</a:t>
            </a:r>
            <a:r>
              <a:rPr lang="en-US" baseline="0" dirty="0" smtClean="0"/>
              <a:t>T FORGET TO REFERENCE THE FIGURE!!!</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12</a:t>
            </a:fld>
            <a:endParaRPr lang="en-US"/>
          </a:p>
        </p:txBody>
      </p:sp>
    </p:spTree>
    <p:extLst>
      <p:ext uri="{BB962C8B-B14F-4D97-AF65-F5344CB8AC3E}">
        <p14:creationId xmlns:p14="http://schemas.microsoft.com/office/powerpoint/2010/main" val="33862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this point, model doesn't grow on minimal medium, but we want it to grow/not-grow in a variety of conditions in sync with experimental observation</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Model needs changes, but there are a combinatorial explosion of what </a:t>
            </a:r>
            <a:r>
              <a:rPr lang="en-US" sz="1200" b="0" i="0" u="none" strike="noStrike" kern="1200" dirty="0" err="1" smtClean="0">
                <a:solidFill>
                  <a:schemeClr val="tx1"/>
                </a:solidFill>
                <a:effectLst/>
                <a:latin typeface="+mn-lt"/>
                <a:ea typeface="+mn-ea"/>
                <a:cs typeface="+mn-cs"/>
              </a:rPr>
              <a:t>rxns</a:t>
            </a:r>
            <a:r>
              <a:rPr lang="en-US" sz="1200" b="0" i="0" u="none" strike="noStrike" kern="1200" dirty="0" smtClean="0">
                <a:solidFill>
                  <a:schemeClr val="tx1"/>
                </a:solidFill>
                <a:effectLst/>
                <a:latin typeface="+mn-lt"/>
                <a:ea typeface="+mn-ea"/>
                <a:cs typeface="+mn-cs"/>
              </a:rPr>
              <a:t> can be added/</a:t>
            </a:r>
            <a:r>
              <a:rPr lang="en-US" sz="1200" b="0" i="0" u="none" strike="noStrike" kern="1200" dirty="0" err="1" smtClean="0">
                <a:solidFill>
                  <a:schemeClr val="tx1"/>
                </a:solidFill>
                <a:effectLst/>
                <a:latin typeface="+mn-lt"/>
                <a:ea typeface="+mn-ea"/>
                <a:cs typeface="+mn-cs"/>
              </a:rPr>
              <a:t>removeed</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So, we needed optimization-based procedure to make suggestions</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Point: need changes, so need opt</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13</a:t>
            </a:fld>
            <a:endParaRPr lang="en-US"/>
          </a:p>
        </p:txBody>
      </p:sp>
    </p:spTree>
    <p:extLst>
      <p:ext uri="{BB962C8B-B14F-4D97-AF65-F5344CB8AC3E}">
        <p14:creationId xmlns:p14="http://schemas.microsoft.com/office/powerpoint/2010/main" val="100454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Our algorithm is called fast automated reconstruction of metabolism (FARM)</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 accounts for more information, as I spoke about earlier</a:t>
            </a:r>
            <a:r>
              <a:rPr lang="en-US" dirty="0" smtClean="0"/>
              <a:t/>
            </a:r>
            <a:br>
              <a:rPr lang="en-US" dirty="0" smtClean="0"/>
            </a:br>
            <a:r>
              <a:rPr lang="en-US" sz="1200" b="0" i="0" u="none" strike="noStrike" kern="1200" dirty="0" smtClean="0">
                <a:solidFill>
                  <a:schemeClr val="tx1"/>
                </a:solidFill>
                <a:effectLst/>
                <a:latin typeface="+mn-lt"/>
                <a:ea typeface="+mn-ea"/>
                <a:cs typeface="+mn-cs"/>
              </a:rPr>
              <a:t>* has other improvements over previous algorithms for increased efficiency &amp; accuracy</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Suggestions by FARM are curated through the literature, and if we're confident in them, they are used to modify the model.  </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This process continues until all the phenotypes are fit as accurately as possible</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Point: benefits of farm, then process</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from phenotypes u saw &amp; from lit, we found growth/no-growth of 461 knockouts</a:t>
            </a:r>
            <a:r>
              <a:rPr lang="en-US" dirty="0" smtClean="0"/>
              <a:t/>
            </a:r>
            <a:br>
              <a:rPr lang="en-US" dirty="0" smtClean="0"/>
            </a:br>
            <a:r>
              <a:rPr lang="en-US" sz="1200" b="0" i="0" u="none" strike="noStrike" kern="1200" dirty="0" smtClean="0">
                <a:solidFill>
                  <a:schemeClr val="tx1"/>
                </a:solidFill>
                <a:effectLst/>
                <a:latin typeface="+mn-lt"/>
                <a:ea typeface="+mn-ea"/>
                <a:cs typeface="+mn-cs"/>
              </a:rPr>
              <a:t>our comparison is between model &amp; experiment</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effectLst/>
                <a:latin typeface="+mn-lt"/>
                <a:ea typeface="+mn-ea"/>
                <a:cs typeface="+mn-cs"/>
              </a:rPr>
              <a:t>train: as you can see we where highly accurate in our training set.</a:t>
            </a:r>
            <a:r>
              <a:rPr lang="en-US" dirty="0" smtClean="0"/>
              <a:t/>
            </a:r>
            <a:br>
              <a:rPr lang="en-US" dirty="0" smtClean="0"/>
            </a:br>
            <a:r>
              <a:rPr lang="en-US" sz="1200" b="0" i="0" u="none" strike="noStrike" kern="1200" dirty="0" smtClean="0">
                <a:solidFill>
                  <a:schemeClr val="tx1"/>
                </a:solidFill>
                <a:effectLst/>
                <a:latin typeface="+mn-lt"/>
                <a:ea typeface="+mn-ea"/>
                <a:cs typeface="+mn-cs"/>
              </a:rPr>
              <a:t>these numbers are exemplary for such gene essentiality tests on metabolic models</a:t>
            </a:r>
            <a:endParaRPr lang="en-US" b="1"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15</a:t>
            </a:fld>
            <a:endParaRPr lang="en-US"/>
          </a:p>
        </p:txBody>
      </p:sp>
    </p:spTree>
    <p:extLst>
      <p:ext uri="{BB962C8B-B14F-4D97-AF65-F5344CB8AC3E}">
        <p14:creationId xmlns:p14="http://schemas.microsoft.com/office/powerpoint/2010/main" val="14897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data</a:t>
            </a:r>
            <a:r>
              <a:rPr lang="en-US" baseline="0" dirty="0" smtClean="0"/>
              <a:t> used to improve our model</a:t>
            </a:r>
          </a:p>
        </p:txBody>
      </p:sp>
      <p:sp>
        <p:nvSpPr>
          <p:cNvPr id="4" name="Slide Number Placeholder 3"/>
          <p:cNvSpPr>
            <a:spLocks noGrp="1"/>
          </p:cNvSpPr>
          <p:nvPr>
            <p:ph type="sldNum" sz="quarter" idx="10"/>
          </p:nvPr>
        </p:nvSpPr>
        <p:spPr/>
        <p:txBody>
          <a:bodyPr/>
          <a:lstStyle/>
          <a:p>
            <a:fld id="{20511CEB-9CEF-49EA-806A-ACBDEDD12917}" type="slidenum">
              <a:rPr lang="en-US" smtClean="0"/>
              <a:pPr/>
              <a:t>16</a:t>
            </a:fld>
            <a:endParaRPr lang="en-US"/>
          </a:p>
        </p:txBody>
      </p:sp>
    </p:spTree>
    <p:extLst>
      <p:ext uri="{BB962C8B-B14F-4D97-AF65-F5344CB8AC3E}">
        <p14:creationId xmlns:p14="http://schemas.microsoft.com/office/powerpoint/2010/main" val="222742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another kind of test was on </a:t>
            </a:r>
            <a:r>
              <a:rPr lang="en-US" sz="1200" b="0" i="0" u="none" strike="noStrike" kern="1200" dirty="0" err="1" smtClean="0">
                <a:solidFill>
                  <a:schemeClr val="tx1"/>
                </a:solidFill>
                <a:effectLst/>
                <a:latin typeface="+mn-lt"/>
                <a:ea typeface="+mn-ea"/>
                <a:cs typeface="+mn-cs"/>
              </a:rPr>
              <a:t>supp</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auxotrophs</a:t>
            </a:r>
            <a:r>
              <a:rPr lang="en-US" dirty="0" smtClean="0"/>
              <a:t/>
            </a:r>
            <a:br>
              <a:rPr lang="en-US" dirty="0" smtClean="0"/>
            </a:br>
            <a:r>
              <a:rPr lang="en-US" sz="1200" b="0" i="0" u="none" strike="noStrike" kern="1200" dirty="0" smtClean="0">
                <a:solidFill>
                  <a:schemeClr val="tx1"/>
                </a:solidFill>
                <a:effectLst/>
                <a:latin typeface="+mn-lt"/>
                <a:ea typeface="+mn-ea"/>
                <a:cs typeface="+mn-cs"/>
              </a:rPr>
              <a:t>these were strains that couldn’t grow after knockout, but could be rescued by adding a supplement</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17</a:t>
            </a:fld>
            <a:endParaRPr lang="en-US"/>
          </a:p>
        </p:txBody>
      </p:sp>
    </p:spTree>
    <p:extLst>
      <p:ext uri="{BB962C8B-B14F-4D97-AF65-F5344CB8AC3E}">
        <p14:creationId xmlns:p14="http://schemas.microsoft.com/office/powerpoint/2010/main" val="149030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u can see, we also did very well on these, showing that when we were correct about predicting no-growth, we were predicting it for the right reasons</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18</a:t>
            </a:fld>
            <a:endParaRPr lang="en-US"/>
          </a:p>
        </p:txBody>
      </p:sp>
    </p:spTree>
    <p:extLst>
      <p:ext uri="{BB962C8B-B14F-4D97-AF65-F5344CB8AC3E}">
        <p14:creationId xmlns:p14="http://schemas.microsoft.com/office/powerpoint/2010/main" val="207112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these are the statistics of the final model after training, with 4 compartments. it’s quite extensive in terms of data and metadata</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19</a:t>
            </a:fld>
            <a:endParaRPr lang="en-US"/>
          </a:p>
        </p:txBody>
      </p:sp>
    </p:spTree>
    <p:extLst>
      <p:ext uri="{BB962C8B-B14F-4D97-AF65-F5344CB8AC3E}">
        <p14:creationId xmlns:p14="http://schemas.microsoft.com/office/powerpoint/2010/main" val="389928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so we seem to have a good model, but does it accurately predict new data??</a:t>
            </a:r>
            <a:r>
              <a:rPr lang="en-US" dirty="0" smtClean="0"/>
              <a:t/>
            </a:r>
            <a:br>
              <a:rPr lang="en-US" dirty="0" smtClean="0"/>
            </a:br>
            <a:r>
              <a:rPr lang="en-US" sz="1200" b="0" i="0" u="none" strike="noStrike" kern="1200" dirty="0" smtClean="0">
                <a:solidFill>
                  <a:schemeClr val="tx1"/>
                </a:solidFill>
                <a:effectLst/>
                <a:latin typeface="+mn-lt"/>
                <a:ea typeface="+mn-ea"/>
                <a:cs typeface="+mn-cs"/>
              </a:rPr>
              <a:t>to find this out, we tested our model on experimental observations that the model had not seen, i.e. on data the model had been blind to</a:t>
            </a:r>
            <a:endParaRPr lang="en-US" b="1"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From</a:t>
            </a:r>
            <a:r>
              <a:rPr lang="en-US" sz="1200" b="0" i="0" u="none" strike="noStrike" kern="1200" baseline="0" dirty="0" smtClean="0">
                <a:solidFill>
                  <a:schemeClr val="tx1"/>
                </a:solidFill>
                <a:effectLst/>
                <a:latin typeface="+mn-lt"/>
                <a:ea typeface="+mn-ea"/>
                <a:cs typeface="+mn-cs"/>
              </a:rPr>
              <a:t> 310 conditions, </a:t>
            </a:r>
            <a:r>
              <a:rPr lang="en-US" sz="1200" b="0" i="0" u="none" strike="noStrike" kern="1200" dirty="0" smtClean="0">
                <a:solidFill>
                  <a:schemeClr val="tx1"/>
                </a:solidFill>
                <a:effectLst/>
                <a:latin typeface="+mn-lt"/>
                <a:ea typeface="+mn-ea"/>
                <a:cs typeface="+mn-cs"/>
              </a:rPr>
              <a:t>this shows the high accuracy of our model</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Unfortunately, it was difficult</a:t>
            </a:r>
            <a:r>
              <a:rPr lang="en-US" sz="1200" b="0" i="0" u="none" strike="noStrike" kern="1200" baseline="0" dirty="0" smtClean="0">
                <a:solidFill>
                  <a:schemeClr val="tx1"/>
                </a:solidFill>
                <a:effectLst/>
                <a:latin typeface="+mn-lt"/>
                <a:ea typeface="+mn-ea"/>
                <a:cs typeface="+mn-cs"/>
              </a:rPr>
              <a:t> to extract essential genes, since these were grouped w/ slow growers in the knockout experiments and in the literature</a:t>
            </a:r>
          </a:p>
          <a:p>
            <a:r>
              <a:rPr lang="en-US" sz="1200" b="0" i="0" u="none" strike="noStrike" kern="1200" baseline="0" dirty="0" smtClean="0">
                <a:solidFill>
                  <a:schemeClr val="tx1"/>
                </a:solidFill>
                <a:effectLst/>
                <a:latin typeface="+mn-lt"/>
                <a:ea typeface="+mn-ea"/>
                <a:cs typeface="+mn-cs"/>
              </a:rPr>
              <a:t>So we had to manually curate these in the literature &amp; were therefore unable to obtain a large observed no-growth test set</a:t>
            </a:r>
          </a:p>
        </p:txBody>
      </p:sp>
      <p:sp>
        <p:nvSpPr>
          <p:cNvPr id="4" name="Slide Number Placeholder 3"/>
          <p:cNvSpPr>
            <a:spLocks noGrp="1"/>
          </p:cNvSpPr>
          <p:nvPr>
            <p:ph type="sldNum" sz="quarter" idx="10"/>
          </p:nvPr>
        </p:nvSpPr>
        <p:spPr/>
        <p:txBody>
          <a:bodyPr/>
          <a:lstStyle/>
          <a:p>
            <a:fld id="{20511CEB-9CEF-49EA-806A-ACBDEDD1291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viewed against recent the validated phenotype predictions in other well-studied organisms such as  Yeast and E. coli, we see that our predictions compared quite favorably.</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22</a:t>
            </a:fld>
            <a:endParaRPr lang="en-US"/>
          </a:p>
        </p:txBody>
      </p:sp>
    </p:spTree>
    <p:extLst>
      <p:ext uri="{BB962C8B-B14F-4D97-AF65-F5344CB8AC3E}">
        <p14:creationId xmlns:p14="http://schemas.microsoft.com/office/powerpoint/2010/main" val="316092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shows that the no-growth calls in our gene essentiality test were for the right reasons, since our model was relatively accurate in rescuing them</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23</a:t>
            </a:fld>
            <a:endParaRPr lang="en-US"/>
          </a:p>
        </p:txBody>
      </p:sp>
    </p:spTree>
    <p:extLst>
      <p:ext uri="{BB962C8B-B14F-4D97-AF65-F5344CB8AC3E}">
        <p14:creationId xmlns:p14="http://schemas.microsoft.com/office/powerpoint/2010/main" val="79898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section describes some of the kinds of phenotypes we have used to validate the model, and how well we did at predicting it.</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24</a:t>
            </a:fld>
            <a:endParaRPr lang="en-US"/>
          </a:p>
        </p:txBody>
      </p:sp>
    </p:spTree>
    <p:extLst>
      <p:ext uri="{BB962C8B-B14F-4D97-AF65-F5344CB8AC3E}">
        <p14:creationId xmlns:p14="http://schemas.microsoft.com/office/powerpoint/2010/main" val="413397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additional</a:t>
            </a:r>
            <a:r>
              <a:rPr lang="en-US" baseline="0" dirty="0" smtClean="0"/>
              <a:t> use of our model is to test synthetic lethality</a:t>
            </a:r>
          </a:p>
          <a:p>
            <a:r>
              <a:rPr lang="en-US" baseline="0" dirty="0" smtClean="0"/>
              <a:t>This is hard to identify experimentally, but easy to find computationally</a:t>
            </a:r>
          </a:p>
          <a:p>
            <a:r>
              <a:rPr lang="en-US" baseline="0" dirty="0" smtClean="0"/>
              <a:t>Left shows the experiment, right shows computational procedure for the double-KO {pyr-1;uc-5</a:t>
            </a:r>
          </a:p>
        </p:txBody>
      </p:sp>
      <p:sp>
        <p:nvSpPr>
          <p:cNvPr id="4" name="Slide Number Placeholder 3"/>
          <p:cNvSpPr>
            <a:spLocks noGrp="1"/>
          </p:cNvSpPr>
          <p:nvPr>
            <p:ph type="sldNum" sz="quarter" idx="10"/>
          </p:nvPr>
        </p:nvSpPr>
        <p:spPr/>
        <p:txBody>
          <a:bodyPr/>
          <a:lstStyle/>
          <a:p>
            <a:fld id="{20511CEB-9CEF-49EA-806A-ACBDEDD12917}" type="slidenum">
              <a:rPr lang="en-US" smtClean="0"/>
              <a:pPr/>
              <a:t>25</a:t>
            </a:fld>
            <a:endParaRPr lang="en-US"/>
          </a:p>
        </p:txBody>
      </p:sp>
    </p:spTree>
    <p:extLst>
      <p:ext uri="{BB962C8B-B14F-4D97-AF65-F5344CB8AC3E}">
        <p14:creationId xmlns:p14="http://schemas.microsoft.com/office/powerpoint/2010/main" val="291407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only one, can make uridine-5-phosphate, but can’t</a:t>
            </a:r>
            <a:r>
              <a:rPr lang="en-US" baseline="0" dirty="0" smtClean="0"/>
              <a:t> w/ neither, &amp; uridine-5-phosphate is an essential element to make biomass</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26</a:t>
            </a:fld>
            <a:endParaRPr lang="en-US"/>
          </a:p>
        </p:txBody>
      </p:sp>
    </p:spTree>
    <p:extLst>
      <p:ext uri="{BB962C8B-B14F-4D97-AF65-F5344CB8AC3E}">
        <p14:creationId xmlns:p14="http://schemas.microsoft.com/office/powerpoint/2010/main" val="697414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we</a:t>
            </a:r>
            <a:r>
              <a:rPr lang="en-US" baseline="0" dirty="0" smtClean="0"/>
              <a:t> can rescue these double-Kos which can’t grow</a:t>
            </a:r>
          </a:p>
          <a:p>
            <a:r>
              <a:rPr lang="en-US" baseline="0" dirty="0" err="1" smtClean="0"/>
              <a:t>Eg</a:t>
            </a:r>
            <a:r>
              <a:rPr lang="en-US" baseline="0" dirty="0" smtClean="0"/>
              <a:t> {pro-3;ota}</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27</a:t>
            </a:fld>
            <a:endParaRPr lang="en-US"/>
          </a:p>
        </p:txBody>
      </p:sp>
    </p:spTree>
    <p:extLst>
      <p:ext uri="{BB962C8B-B14F-4D97-AF65-F5344CB8AC3E}">
        <p14:creationId xmlns:p14="http://schemas.microsoft.com/office/powerpoint/2010/main" val="3388897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glutamate</a:t>
            </a:r>
            <a:r>
              <a:rPr lang="en-US" baseline="0" dirty="0" smtClean="0"/>
              <a:t> </a:t>
            </a:r>
            <a:r>
              <a:rPr lang="en-US" dirty="0" smtClean="0"/>
              <a:t>gamma-</a:t>
            </a:r>
            <a:r>
              <a:rPr lang="en-US" dirty="0" err="1" smtClean="0"/>
              <a:t>semialdehyde</a:t>
            </a:r>
            <a:endParaRPr lang="en-US" dirty="0" smtClean="0"/>
          </a:p>
        </p:txBody>
      </p:sp>
      <p:sp>
        <p:nvSpPr>
          <p:cNvPr id="4" name="Slide Number Placeholder 3"/>
          <p:cNvSpPr>
            <a:spLocks noGrp="1"/>
          </p:cNvSpPr>
          <p:nvPr>
            <p:ph type="sldNum" sz="quarter" idx="10"/>
          </p:nvPr>
        </p:nvSpPr>
        <p:spPr/>
        <p:txBody>
          <a:bodyPr/>
          <a:lstStyle/>
          <a:p>
            <a:fld id="{20511CEB-9CEF-49EA-806A-ACBDEDD12917}" type="slidenum">
              <a:rPr lang="en-US" smtClean="0"/>
              <a:pPr/>
              <a:t>28</a:t>
            </a:fld>
            <a:endParaRPr lang="en-US"/>
          </a:p>
        </p:txBody>
      </p:sp>
    </p:spTree>
    <p:extLst>
      <p:ext uri="{BB962C8B-B14F-4D97-AF65-F5344CB8AC3E}">
        <p14:creationId xmlns:p14="http://schemas.microsoft.com/office/powerpoint/2010/main" val="170094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Biolog</a:t>
            </a:r>
            <a:r>
              <a:rPr lang="en-US" baseline="0" dirty="0" smtClean="0"/>
              <a:t> 96 well plates w/ diff nutrients in each well</a:t>
            </a:r>
            <a:endParaRPr lang="en-US" dirty="0" smtClean="0"/>
          </a:p>
          <a:p>
            <a:r>
              <a:rPr lang="en-US" dirty="0" smtClean="0"/>
              <a:t>We’re doing 4 plates, so nearly</a:t>
            </a:r>
            <a:r>
              <a:rPr lang="en-US" baseline="0" dirty="0" smtClean="0"/>
              <a:t> 400 nutrient conditions.  Sulfur, Phosphorous, Nitrogen, Carbon. </a:t>
            </a:r>
          </a:p>
          <a:p>
            <a:r>
              <a:rPr lang="en-US" baseline="0" dirty="0" smtClean="0"/>
              <a:t>We have performed the experiments and have preliminary data.</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section describes some of the kinds of phenotypes we have used to validate the model, and how well we did at predicting it.</a:t>
            </a:r>
            <a:endParaRPr lang="en-US" dirty="0"/>
          </a:p>
        </p:txBody>
      </p:sp>
      <p:sp>
        <p:nvSpPr>
          <p:cNvPr id="4" name="Slide Number Placeholder 3"/>
          <p:cNvSpPr>
            <a:spLocks noGrp="1"/>
          </p:cNvSpPr>
          <p:nvPr>
            <p:ph type="sldNum" sz="quarter" idx="10"/>
          </p:nvPr>
        </p:nvSpPr>
        <p:spPr/>
        <p:txBody>
          <a:bodyPr/>
          <a:lstStyle/>
          <a:p>
            <a:fld id="{20511CEB-9CEF-49EA-806A-ACBDEDD12917}" type="slidenum">
              <a:rPr lang="en-US" smtClean="0"/>
              <a:pPr/>
              <a:t>9</a:t>
            </a:fld>
            <a:endParaRPr lang="en-US"/>
          </a:p>
        </p:txBody>
      </p:sp>
    </p:spTree>
    <p:extLst>
      <p:ext uri="{BB962C8B-B14F-4D97-AF65-F5344CB8AC3E}">
        <p14:creationId xmlns:p14="http://schemas.microsoft.com/office/powerpoint/2010/main" val="413397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early success stories with genome-scale metabolic models is that they allow you to predict growth phenotypes. Given a nutrient media, if you can produce all of the essential compounds necessary for biomass, this is a prediction of growth.  </a:t>
            </a:r>
            <a:endParaRPr lang="en-US" dirty="0"/>
          </a:p>
        </p:txBody>
      </p:sp>
      <p:sp>
        <p:nvSpPr>
          <p:cNvPr id="4" name="Slide Number Placeholder 3"/>
          <p:cNvSpPr>
            <a:spLocks noGrp="1"/>
          </p:cNvSpPr>
          <p:nvPr>
            <p:ph type="sldNum" sz="quarter" idx="10"/>
          </p:nvPr>
        </p:nvSpPr>
        <p:spPr/>
        <p:txBody>
          <a:bodyPr/>
          <a:lstStyle/>
          <a:p>
            <a:fld id="{DCDB18B6-578B-4A39-8EAB-F96EC0EE2AF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a:t>
            </a:r>
            <a:r>
              <a:rPr lang="en-US" baseline="0" dirty="0" smtClean="0"/>
              <a:t> when you knock out a gene in vivo, you can model this by removing the reaction from the model that the enzyme catalyzes. If the model is still able to produce all of the essential biomass components, then the gene is predicted to be non-essential.  On the other hand, if you can no longer produce a biomass component, then this is a prediction of an essential gene.</a:t>
            </a:r>
            <a:endParaRPr lang="en-US" dirty="0"/>
          </a:p>
        </p:txBody>
      </p:sp>
      <p:sp>
        <p:nvSpPr>
          <p:cNvPr id="4" name="Slide Number Placeholder 3"/>
          <p:cNvSpPr>
            <a:spLocks noGrp="1"/>
          </p:cNvSpPr>
          <p:nvPr>
            <p:ph type="sldNum" sz="quarter" idx="10"/>
          </p:nvPr>
        </p:nvSpPr>
        <p:spPr/>
        <p:txBody>
          <a:bodyPr/>
          <a:lstStyle/>
          <a:p>
            <a:fld id="{DCDB18B6-578B-4A39-8EAB-F96EC0EE2AF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FDE11-841D-5740-85E3-2EF6B6326263}" type="datetimeFigureOut">
              <a:rPr lang="en-US" smtClean="0"/>
              <a:pPr/>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FDE11-841D-5740-85E3-2EF6B6326263}" type="datetimeFigureOut">
              <a:rPr lang="en-US" smtClean="0"/>
              <a:pPr/>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FDE11-841D-5740-85E3-2EF6B6326263}" type="datetimeFigureOut">
              <a:rPr lang="en-US" smtClean="0"/>
              <a:pPr/>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FDE11-841D-5740-85E3-2EF6B6326263}" type="datetimeFigureOut">
              <a:rPr lang="en-US" smtClean="0"/>
              <a:pPr/>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FDE11-841D-5740-85E3-2EF6B6326263}" type="datetimeFigureOut">
              <a:rPr lang="en-US" smtClean="0"/>
              <a:pPr/>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FDE11-841D-5740-85E3-2EF6B6326263}" type="datetimeFigureOut">
              <a:rPr lang="en-US" smtClean="0"/>
              <a:pPr/>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FDE11-841D-5740-85E3-2EF6B6326263}" type="datetimeFigureOut">
              <a:rPr lang="en-US" smtClean="0"/>
              <a:pPr/>
              <a:t>3/13/12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FDE11-841D-5740-85E3-2EF6B6326263}" type="datetimeFigureOut">
              <a:rPr lang="en-US" smtClean="0"/>
              <a:pPr/>
              <a:t>3/13/12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FDE11-841D-5740-85E3-2EF6B6326263}" type="datetimeFigureOut">
              <a:rPr lang="en-US" smtClean="0"/>
              <a:pPr/>
              <a:t>3/13/12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FDE11-841D-5740-85E3-2EF6B6326263}" type="datetimeFigureOut">
              <a:rPr lang="en-US" smtClean="0"/>
              <a:pPr/>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FDE11-841D-5740-85E3-2EF6B6326263}" type="datetimeFigureOut">
              <a:rPr lang="en-US" smtClean="0"/>
              <a:pPr/>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DB5F-330C-9642-BDD5-6D2158CE9A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FDE11-841D-5740-85E3-2EF6B6326263}" type="datetimeFigureOut">
              <a:rPr lang="en-US" smtClean="0"/>
              <a:pPr/>
              <a:t>3/13/12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7DB5F-330C-9642-BDD5-6D2158CE9A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tiff"/><Relationship Id="rId5" Type="http://schemas.openxmlformats.org/officeDocument/2006/relationships/image" Target="../media/image32.tiff"/><Relationship Id="rId6" Type="http://schemas.openxmlformats.org/officeDocument/2006/relationships/image" Target="../media/image33.tif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tiff"/><Relationship Id="rId4" Type="http://schemas.openxmlformats.org/officeDocument/2006/relationships/image" Target="../media/image35.tif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tiff"/><Relationship Id="rId9" Type="http://schemas.openxmlformats.org/officeDocument/2006/relationships/image" Target="../media/image9.tiff"/><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tiff"/><Relationship Id="rId8" Type="http://schemas.openxmlformats.org/officeDocument/2006/relationships/image" Target="../media/image9.tiff"/><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1" Type="http://schemas.openxmlformats.org/officeDocument/2006/relationships/image" Target="../media/image18.tiff"/><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4.gif"/><Relationship Id="rId8" Type="http://schemas.openxmlformats.org/officeDocument/2006/relationships/image" Target="../media/image15.gif"/><Relationship Id="rId9" Type="http://schemas.openxmlformats.org/officeDocument/2006/relationships/image" Target="../media/image16.gif"/><Relationship Id="rId10"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23.tiff"/><Relationship Id="rId7" Type="http://schemas.openxmlformats.org/officeDocument/2006/relationships/image" Target="../media/image3.tiff"/><Relationship Id="rId8" Type="http://schemas.openxmlformats.org/officeDocument/2006/relationships/image" Target="../media/image24.tiff"/><Relationship Id="rId9"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tiff"/><Relationship Id="rId5" Type="http://schemas.openxmlformats.org/officeDocument/2006/relationships/image" Target="../media/image9.tiff"/><Relationship Id="rId6" Type="http://schemas.openxmlformats.org/officeDocument/2006/relationships/image" Target="../media/image5.jpeg"/><Relationship Id="rId7" Type="http://schemas.openxmlformats.org/officeDocument/2006/relationships/image" Target="../media/image26.tiff"/><Relationship Id="rId8" Type="http://schemas.openxmlformats.org/officeDocument/2006/relationships/image" Target="../media/image27.tiff"/><Relationship Id="rId9"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1" y="1955936"/>
            <a:ext cx="8985204" cy="1645661"/>
          </a:xfrm>
          <a:prstGeom prst="rect">
            <a:avLst/>
          </a:prstGeom>
          <a:noFill/>
          <a:ln w="9525">
            <a:noFill/>
            <a:miter lim="800000"/>
            <a:headEnd/>
            <a:tailEnd/>
          </a:ln>
        </p:spPr>
        <p:txBody>
          <a:bodyPr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dirty="0" smtClean="0">
                <a:solidFill>
                  <a:srgbClr val="280099"/>
                </a:solidFill>
                <a:ea typeface="Arial Unicode MS" charset="0"/>
                <a:cs typeface="Arial Unicode MS" charset="0"/>
              </a:rPr>
              <a:t>Using Pathway-tools for phenotype-directed </a:t>
            </a:r>
            <a:r>
              <a:rPr lang="en-US" sz="4400" dirty="0" err="1" smtClean="0">
                <a:solidFill>
                  <a:srgbClr val="280099"/>
                </a:solidFill>
                <a:ea typeface="Arial Unicode MS" charset="0"/>
                <a:cs typeface="Arial Unicode MS" charset="0"/>
              </a:rPr>
              <a:t>curation</a:t>
            </a:r>
            <a:endParaRPr lang="en-US" sz="4400" i="1" dirty="0">
              <a:solidFill>
                <a:srgbClr val="280099"/>
              </a:solidFill>
              <a:ea typeface="Arial Unicode MS" charset="0"/>
              <a:cs typeface="Arial Unicode MS" charset="0"/>
            </a:endParaRPr>
          </a:p>
        </p:txBody>
      </p:sp>
      <p:sp>
        <p:nvSpPr>
          <p:cNvPr id="148486" name="Rectangle 6"/>
          <p:cNvSpPr>
            <a:spLocks noChangeArrowheads="1"/>
          </p:cNvSpPr>
          <p:nvPr/>
        </p:nvSpPr>
        <p:spPr bwMode="auto">
          <a:xfrm>
            <a:off x="1182688" y="3861818"/>
            <a:ext cx="6773862" cy="1867845"/>
          </a:xfrm>
          <a:prstGeom prst="rect">
            <a:avLst/>
          </a:prstGeom>
          <a:noFill/>
          <a:ln w="9525">
            <a:noFill/>
            <a:miter lim="800000"/>
            <a:headEnd/>
            <a:tailEnd/>
          </a:ln>
        </p:spPr>
        <p:txBody>
          <a:bodyPr/>
          <a:lstStyle/>
          <a:p>
            <a:pPr marL="342900" indent="-342900" algn="ctr">
              <a:spcBef>
                <a:spcPct val="20000"/>
              </a:spcBef>
            </a:pPr>
            <a:r>
              <a:rPr lang="en-US" sz="2400" dirty="0" smtClean="0">
                <a:latin typeface="Helvetica" pitchFamily="34" charset="0"/>
              </a:rPr>
              <a:t>Jeremy </a:t>
            </a:r>
            <a:r>
              <a:rPr lang="en-US" sz="2400" dirty="0" smtClean="0">
                <a:latin typeface="Helvetica" pitchFamily="34" charset="0"/>
              </a:rPr>
              <a:t>Zucker</a:t>
            </a:r>
            <a:endParaRPr lang="en-US" sz="2400" dirty="0" smtClean="0">
              <a:latin typeface="Helvetica" pitchFamily="34" charset="0"/>
            </a:endParaRPr>
          </a:p>
          <a:p>
            <a:pPr marL="342900" indent="-342900" algn="ctr">
              <a:spcBef>
                <a:spcPct val="20000"/>
              </a:spcBef>
            </a:pPr>
            <a:r>
              <a:rPr lang="en-US" sz="2400" dirty="0" smtClean="0">
                <a:latin typeface="Helvetica" pitchFamily="34" charset="0"/>
              </a:rPr>
              <a:t>Broad Institute of MIT and Harvard</a:t>
            </a:r>
          </a:p>
          <a:p>
            <a:pPr marL="342900" indent="-342900" algn="ctr">
              <a:spcBef>
                <a:spcPct val="20000"/>
              </a:spcBef>
            </a:pPr>
            <a:r>
              <a:rPr lang="en-US" sz="2400" dirty="0" smtClean="0">
                <a:latin typeface="Helvetica" pitchFamily="34" charset="0"/>
              </a:rPr>
              <a:t>Boston University</a:t>
            </a:r>
          </a:p>
          <a:p>
            <a:pPr marL="342900" indent="-342900" algn="ctr">
              <a:spcBef>
                <a:spcPct val="20000"/>
              </a:spcBef>
            </a:pPr>
            <a:endParaRPr lang="en-US" sz="2400" baseline="30000" dirty="0" smtClean="0">
              <a:latin typeface="Helvetica" pitchFamily="34" charset="0"/>
            </a:endParaRPr>
          </a:p>
          <a:p>
            <a:pPr marL="342900" indent="-342900" algn="ctr">
              <a:spcBef>
                <a:spcPct val="20000"/>
              </a:spcBef>
            </a:pPr>
            <a:endParaRPr lang="en-US" sz="2400" baseline="30000" dirty="0" smtClean="0">
              <a:latin typeface="Helvetica" pitchFamily="34" charset="0"/>
            </a:endParaRPr>
          </a:p>
          <a:p>
            <a:pPr marL="342900" indent="-342900" algn="ctr">
              <a:spcBef>
                <a:spcPct val="20000"/>
              </a:spcBef>
            </a:pPr>
            <a:endParaRPr lang="en-US" sz="2400" dirty="0" smtClean="0">
              <a:latin typeface="Helvetica" pitchFamily="34" charset="0"/>
            </a:endParaRPr>
          </a:p>
          <a:p>
            <a:pPr marL="342900" indent="-342900" algn="ctr">
              <a:spcBef>
                <a:spcPct val="20000"/>
              </a:spcBef>
            </a:pPr>
            <a:endParaRPr lang="en-US" sz="2400" dirty="0" smtClean="0">
              <a:latin typeface="Helvetica"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0" y="8944"/>
            <a:ext cx="9144000" cy="1390650"/>
          </a:xfrm>
          <a:prstGeom prst="rect">
            <a:avLst/>
          </a:prstGeom>
          <a:noFill/>
          <a:ln w="9525">
            <a:noFill/>
            <a:miter lim="800000"/>
            <a:headEnd/>
            <a:tailEnd/>
          </a:ln>
        </p:spPr>
      </p:pic>
      <p:pic>
        <p:nvPicPr>
          <p:cNvPr id="11" name="Picture 7"/>
          <p:cNvPicPr>
            <a:picLocks noChangeAspect="1" noChangeArrowheads="1"/>
          </p:cNvPicPr>
          <p:nvPr/>
        </p:nvPicPr>
        <p:blipFill>
          <a:blip r:embed="rId4" cstate="email">
            <a:alphaModFix amt="90000"/>
            <a:extLst>
              <a:ext uri="{28A0092B-C50C-407E-A947-70E740481C1C}">
                <a14:useLocalDpi xmlns:a14="http://schemas.microsoft.com/office/drawing/2010/main"/>
              </a:ext>
            </a:extLst>
          </a:blip>
          <a:srcRect/>
          <a:stretch>
            <a:fillRect/>
          </a:stretch>
        </p:blipFill>
        <p:spPr bwMode="auto">
          <a:xfrm>
            <a:off x="7005638" y="5534924"/>
            <a:ext cx="1884362" cy="840507"/>
          </a:xfrm>
          <a:prstGeom prst="rect">
            <a:avLst/>
          </a:prstGeom>
          <a:noFill/>
          <a:ln w="9525">
            <a:noFill/>
            <a:miter lim="800000"/>
            <a:headEnd/>
            <a:tailEnd/>
          </a:ln>
        </p:spPr>
      </p:pic>
    </p:spTree>
  </p:cSld>
  <p:clrMapOvr>
    <a:masterClrMapping/>
  </p:clrMapOvr>
  <p:transition xmlns:p14="http://schemas.microsoft.com/office/powerpoint/2010/main" advTm="12358"/>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514600"/>
            <a:ext cx="4245487" cy="3276600"/>
          </a:xfrm>
          <a:prstGeom prst="rect">
            <a:avLst/>
          </a:prstGeom>
          <a:noFill/>
          <a:ln w="9525">
            <a:noFill/>
            <a:miter lim="800000"/>
            <a:headEnd/>
            <a:tailEnd/>
          </a:ln>
          <a:effectLst/>
        </p:spPr>
      </p:pic>
      <p:sp>
        <p:nvSpPr>
          <p:cNvPr id="4" name="Content Placeholder 3"/>
          <p:cNvSpPr>
            <a:spLocks noGrp="1"/>
          </p:cNvSpPr>
          <p:nvPr>
            <p:ph idx="1"/>
          </p:nvPr>
        </p:nvSpPr>
        <p:spPr>
          <a:xfrm>
            <a:off x="5947681" y="1493837"/>
            <a:ext cx="2662919" cy="4906963"/>
          </a:xfrm>
        </p:spPr>
        <p:txBody>
          <a:bodyPr>
            <a:normAutofit/>
          </a:bodyPr>
          <a:lstStyle/>
          <a:p>
            <a:pPr marL="0" indent="0" algn="ctr">
              <a:buNone/>
            </a:pPr>
            <a:r>
              <a:rPr lang="en-US" sz="2400" b="1" dirty="0" smtClean="0"/>
              <a:t>Metabolic Model</a:t>
            </a:r>
          </a:p>
          <a:p>
            <a:pPr marL="0" indent="0" algn="ctr">
              <a:buNone/>
            </a:pPr>
            <a:r>
              <a:rPr lang="en-US" sz="2400" b="1" dirty="0" smtClean="0"/>
              <a:t>+ </a:t>
            </a:r>
          </a:p>
          <a:p>
            <a:pPr marL="0" indent="0" algn="ctr">
              <a:buNone/>
            </a:pPr>
            <a:r>
              <a:rPr lang="en-US" sz="2400" b="1" dirty="0" smtClean="0"/>
              <a:t>Steady State Assumption</a:t>
            </a:r>
          </a:p>
          <a:p>
            <a:pPr marL="0" indent="0" algn="ctr">
              <a:buNone/>
            </a:pPr>
            <a:endParaRPr lang="en-US" sz="2400" b="1" dirty="0" smtClean="0"/>
          </a:p>
          <a:p>
            <a:pPr marL="0" indent="0" algn="ctr">
              <a:buNone/>
            </a:pPr>
            <a:r>
              <a:rPr lang="en-US" sz="2400" b="1" dirty="0" smtClean="0"/>
              <a:t>= </a:t>
            </a:r>
          </a:p>
          <a:p>
            <a:pPr marL="0" indent="0" algn="ctr">
              <a:buNone/>
            </a:pPr>
            <a:endParaRPr lang="en-US" sz="2400" b="1" dirty="0" smtClean="0"/>
          </a:p>
          <a:p>
            <a:pPr marL="0" indent="0" algn="ctr">
              <a:buNone/>
            </a:pPr>
            <a:r>
              <a:rPr lang="en-US" sz="2400" b="1" dirty="0" smtClean="0"/>
              <a:t>Predict Rate of Biomass Production</a:t>
            </a:r>
            <a:endParaRPr lang="en-US" sz="2400" b="1" dirty="0"/>
          </a:p>
        </p:txBody>
      </p:sp>
      <p:grpSp>
        <p:nvGrpSpPr>
          <p:cNvPr id="9" name="Group 17"/>
          <p:cNvGrpSpPr/>
          <p:nvPr/>
        </p:nvGrpSpPr>
        <p:grpSpPr>
          <a:xfrm>
            <a:off x="1219200" y="1524000"/>
            <a:ext cx="2253053" cy="838200"/>
            <a:chOff x="1219200" y="1524000"/>
            <a:chExt cx="2253053" cy="838200"/>
          </a:xfrm>
        </p:grpSpPr>
        <p:grpSp>
          <p:nvGrpSpPr>
            <p:cNvPr id="12" name="Group 8"/>
            <p:cNvGrpSpPr/>
            <p:nvPr/>
          </p:nvGrpSpPr>
          <p:grpSpPr>
            <a:xfrm>
              <a:off x="1431326" y="1981200"/>
              <a:ext cx="1828800" cy="381000"/>
              <a:chOff x="1371600" y="1981200"/>
              <a:chExt cx="1828800" cy="381000"/>
            </a:xfrm>
          </p:grpSpPr>
          <p:sp>
            <p:nvSpPr>
              <p:cNvPr id="5" name="Down Arrow 4"/>
              <p:cNvSpPr/>
              <p:nvPr/>
            </p:nvSpPr>
            <p:spPr>
              <a:xfrm>
                <a:off x="1371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879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387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895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219200" y="1524000"/>
              <a:ext cx="2253053" cy="461665"/>
            </a:xfrm>
            <a:prstGeom prst="rect">
              <a:avLst/>
            </a:prstGeom>
            <a:noFill/>
          </p:spPr>
          <p:txBody>
            <a:bodyPr wrap="none" rtlCol="0">
              <a:spAutoFit/>
            </a:bodyPr>
            <a:lstStyle/>
            <a:p>
              <a:pPr algn="ctr"/>
              <a:r>
                <a:rPr lang="en-US" sz="2400" b="1" dirty="0" smtClean="0">
                  <a:solidFill>
                    <a:srgbClr val="C00000"/>
                  </a:solidFill>
                </a:rPr>
                <a:t>Nutrient Uptake</a:t>
              </a:r>
              <a:endParaRPr lang="en-US" sz="2400" b="1" dirty="0">
                <a:solidFill>
                  <a:srgbClr val="C00000"/>
                </a:solidFill>
              </a:endParaRPr>
            </a:p>
          </p:txBody>
        </p:sp>
      </p:grpSp>
      <p:sp>
        <p:nvSpPr>
          <p:cNvPr id="11" name="Rectangle 10"/>
          <p:cNvSpPr/>
          <p:nvPr/>
        </p:nvSpPr>
        <p:spPr>
          <a:xfrm>
            <a:off x="3919041" y="2514600"/>
            <a:ext cx="9906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8"/>
          <p:cNvGrpSpPr/>
          <p:nvPr/>
        </p:nvGrpSpPr>
        <p:grpSpPr>
          <a:xfrm rot="16200000">
            <a:off x="3293029" y="3788376"/>
            <a:ext cx="2938946" cy="838196"/>
            <a:chOff x="876260" y="1981200"/>
            <a:chExt cx="2938946" cy="838196"/>
          </a:xfrm>
        </p:grpSpPr>
        <p:grpSp>
          <p:nvGrpSpPr>
            <p:cNvPr id="14" name="Group 8"/>
            <p:cNvGrpSpPr/>
            <p:nvPr/>
          </p:nvGrpSpPr>
          <p:grpSpPr>
            <a:xfrm>
              <a:off x="1431326" y="1981200"/>
              <a:ext cx="1828800" cy="381000"/>
              <a:chOff x="1371600" y="1981200"/>
              <a:chExt cx="1828800" cy="381000"/>
            </a:xfrm>
          </p:grpSpPr>
          <p:sp>
            <p:nvSpPr>
              <p:cNvPr id="22" name="Down Arrow 21"/>
              <p:cNvSpPr/>
              <p:nvPr/>
            </p:nvSpPr>
            <p:spPr>
              <a:xfrm>
                <a:off x="1371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879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387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895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876260" y="2357731"/>
              <a:ext cx="2938946" cy="461665"/>
            </a:xfrm>
            <a:prstGeom prst="rect">
              <a:avLst/>
            </a:prstGeom>
            <a:noFill/>
          </p:spPr>
          <p:txBody>
            <a:bodyPr wrap="none" rtlCol="0">
              <a:spAutoFit/>
            </a:bodyPr>
            <a:lstStyle/>
            <a:p>
              <a:pPr algn="ctr"/>
              <a:r>
                <a:rPr lang="en-US" sz="2400" b="1" dirty="0" smtClean="0">
                  <a:solidFill>
                    <a:srgbClr val="C00000"/>
                  </a:solidFill>
                </a:rPr>
                <a:t>Biomass Components</a:t>
              </a:r>
              <a:endParaRPr lang="en-US" sz="2400" b="1" dirty="0">
                <a:solidFill>
                  <a:srgbClr val="C00000"/>
                </a:solidFill>
              </a:endParaRPr>
            </a:p>
          </p:txBody>
        </p:sp>
      </p:grpSp>
      <p:sp>
        <p:nvSpPr>
          <p:cNvPr id="26" name="Title 2"/>
          <p:cNvSpPr txBox="1">
            <a:spLocks/>
          </p:cNvSpPr>
          <p:nvPr/>
        </p:nvSpPr>
        <p:spPr>
          <a:xfrm>
            <a:off x="535620" y="29141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Knockout Phenotype Prediction</a:t>
            </a:r>
            <a:endParaRPr lang="en-US" dirty="0"/>
          </a:p>
        </p:txBody>
      </p:sp>
    </p:spTree>
    <p:extLst>
      <p:ext uri="{BB962C8B-B14F-4D97-AF65-F5344CB8AC3E}">
        <p14:creationId xmlns:p14="http://schemas.microsoft.com/office/powerpoint/2010/main" val="24654911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514600"/>
            <a:ext cx="4245487" cy="327660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a:t>Knockout Phenotype Prediction</a:t>
            </a:r>
          </a:p>
        </p:txBody>
      </p:sp>
      <p:grpSp>
        <p:nvGrpSpPr>
          <p:cNvPr id="4" name="Group 17"/>
          <p:cNvGrpSpPr/>
          <p:nvPr/>
        </p:nvGrpSpPr>
        <p:grpSpPr>
          <a:xfrm>
            <a:off x="1219200" y="1524000"/>
            <a:ext cx="2253053" cy="838200"/>
            <a:chOff x="1219200" y="1524000"/>
            <a:chExt cx="2253053" cy="838200"/>
          </a:xfrm>
        </p:grpSpPr>
        <p:grpSp>
          <p:nvGrpSpPr>
            <p:cNvPr id="9" name="Group 8"/>
            <p:cNvGrpSpPr/>
            <p:nvPr/>
          </p:nvGrpSpPr>
          <p:grpSpPr>
            <a:xfrm>
              <a:off x="1431326" y="1981200"/>
              <a:ext cx="1828800" cy="381000"/>
              <a:chOff x="1371600" y="1981200"/>
              <a:chExt cx="1828800" cy="381000"/>
            </a:xfrm>
          </p:grpSpPr>
          <p:sp>
            <p:nvSpPr>
              <p:cNvPr id="5" name="Down Arrow 4"/>
              <p:cNvSpPr/>
              <p:nvPr/>
            </p:nvSpPr>
            <p:spPr>
              <a:xfrm>
                <a:off x="1371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879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387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895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219200" y="1524000"/>
              <a:ext cx="2253053" cy="461665"/>
            </a:xfrm>
            <a:prstGeom prst="rect">
              <a:avLst/>
            </a:prstGeom>
            <a:noFill/>
          </p:spPr>
          <p:txBody>
            <a:bodyPr wrap="none" rtlCol="0">
              <a:spAutoFit/>
            </a:bodyPr>
            <a:lstStyle/>
            <a:p>
              <a:pPr algn="ctr"/>
              <a:r>
                <a:rPr lang="en-US" sz="2400" b="1" dirty="0" smtClean="0"/>
                <a:t>Nutrient Uptake</a:t>
              </a:r>
              <a:endParaRPr lang="en-US" sz="2400" b="1" dirty="0"/>
            </a:p>
          </p:txBody>
        </p:sp>
      </p:grpSp>
      <p:sp>
        <p:nvSpPr>
          <p:cNvPr id="11" name="Rectangle 10"/>
          <p:cNvSpPr/>
          <p:nvPr/>
        </p:nvSpPr>
        <p:spPr>
          <a:xfrm>
            <a:off x="3919041" y="2514600"/>
            <a:ext cx="9906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8"/>
          <p:cNvGrpSpPr/>
          <p:nvPr/>
        </p:nvGrpSpPr>
        <p:grpSpPr>
          <a:xfrm rot="16200000">
            <a:off x="3293029" y="3788376"/>
            <a:ext cx="2938946" cy="838196"/>
            <a:chOff x="876260" y="1981200"/>
            <a:chExt cx="2938946" cy="838196"/>
          </a:xfrm>
        </p:grpSpPr>
        <p:grpSp>
          <p:nvGrpSpPr>
            <p:cNvPr id="13" name="Group 8"/>
            <p:cNvGrpSpPr/>
            <p:nvPr/>
          </p:nvGrpSpPr>
          <p:grpSpPr>
            <a:xfrm>
              <a:off x="1431326" y="1981200"/>
              <a:ext cx="1828800" cy="381000"/>
              <a:chOff x="1371600" y="1981200"/>
              <a:chExt cx="1828800" cy="381000"/>
            </a:xfrm>
          </p:grpSpPr>
          <p:sp>
            <p:nvSpPr>
              <p:cNvPr id="22" name="Down Arrow 21"/>
              <p:cNvSpPr/>
              <p:nvPr/>
            </p:nvSpPr>
            <p:spPr>
              <a:xfrm>
                <a:off x="1371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879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387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895600" y="1981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876260" y="2357731"/>
              <a:ext cx="2938946" cy="461665"/>
            </a:xfrm>
            <a:prstGeom prst="rect">
              <a:avLst/>
            </a:prstGeom>
            <a:noFill/>
          </p:spPr>
          <p:txBody>
            <a:bodyPr wrap="none" rtlCol="0">
              <a:spAutoFit/>
            </a:bodyPr>
            <a:lstStyle/>
            <a:p>
              <a:pPr algn="ctr"/>
              <a:r>
                <a:rPr lang="en-US" sz="2400" b="1" dirty="0" smtClean="0"/>
                <a:t>Biomass Components</a:t>
              </a:r>
              <a:endParaRPr lang="en-US" sz="2400" b="1" dirty="0"/>
            </a:p>
          </p:txBody>
        </p:sp>
      </p:grpSp>
      <p:sp>
        <p:nvSpPr>
          <p:cNvPr id="20" name="Content Placeholder 19"/>
          <p:cNvSpPr>
            <a:spLocks noGrp="1"/>
          </p:cNvSpPr>
          <p:nvPr>
            <p:ph idx="1"/>
          </p:nvPr>
        </p:nvSpPr>
        <p:spPr>
          <a:xfrm>
            <a:off x="5257800" y="1600200"/>
            <a:ext cx="3810000" cy="4800600"/>
          </a:xfrm>
        </p:spPr>
        <p:txBody>
          <a:bodyPr>
            <a:normAutofit/>
          </a:bodyPr>
          <a:lstStyle/>
          <a:p>
            <a:r>
              <a:rPr lang="en-US" dirty="0" smtClean="0"/>
              <a:t>Simulate KO by removing reaction</a:t>
            </a:r>
          </a:p>
          <a:p>
            <a:r>
              <a:rPr lang="en-US" dirty="0" smtClean="0"/>
              <a:t>Are any biomass components blocked when applying FBA?</a:t>
            </a:r>
          </a:p>
          <a:p>
            <a:pPr lvl="1"/>
            <a:r>
              <a:rPr lang="en-US" dirty="0" smtClean="0"/>
              <a:t>No: non-essential gene</a:t>
            </a:r>
          </a:p>
          <a:p>
            <a:pPr lvl="1"/>
            <a:r>
              <a:rPr lang="en-US" dirty="0" smtClean="0"/>
              <a:t>Yes: essential gene</a:t>
            </a:r>
          </a:p>
        </p:txBody>
      </p:sp>
      <p:sp>
        <p:nvSpPr>
          <p:cNvPr id="26" name="Cross 25"/>
          <p:cNvSpPr/>
          <p:nvPr/>
        </p:nvSpPr>
        <p:spPr>
          <a:xfrm rot="3029154">
            <a:off x="1576731" y="3899856"/>
            <a:ext cx="615561" cy="624471"/>
          </a:xfrm>
          <a:prstGeom prst="plus">
            <a:avLst>
              <a:gd name="adj" fmla="val 39084"/>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rot="3029154">
            <a:off x="4243730" y="4619673"/>
            <a:ext cx="615561" cy="624471"/>
          </a:xfrm>
          <a:prstGeom prst="plus">
            <a:avLst>
              <a:gd name="adj" fmla="val 39084"/>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rot="3029154">
            <a:off x="2727762" y="3554670"/>
            <a:ext cx="615561" cy="624471"/>
          </a:xfrm>
          <a:prstGeom prst="plus">
            <a:avLst>
              <a:gd name="adj" fmla="val 39084"/>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71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 name="Picture 61" descr="D:\riyaz\2-FEBRUARY\21.02.2012\NRMICRO_AOP\images\nrmicro2737-f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5155" y="1012696"/>
            <a:ext cx="6161690" cy="5685300"/>
          </a:xfrm>
          <a:prstGeom prst="rect">
            <a:avLst/>
          </a:prstGeom>
          <a:noFill/>
        </p:spPr>
      </p:pic>
      <p:sp>
        <p:nvSpPr>
          <p:cNvPr id="3" name="Title 1"/>
          <p:cNvSpPr txBox="1">
            <a:spLocks/>
          </p:cNvSpPr>
          <p:nvPr/>
        </p:nvSpPr>
        <p:spPr>
          <a:xfrm>
            <a:off x="457200" y="38145"/>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Why is it useful?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505" y="1293115"/>
            <a:ext cx="6810792" cy="1649773"/>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67509" y="3091219"/>
            <a:ext cx="5069864" cy="1694702"/>
          </a:xfrm>
          <a:prstGeom prst="rect">
            <a:avLst/>
          </a:prstGeom>
          <a:noFill/>
          <a:ln w="9525">
            <a:noFill/>
            <a:miter lim="800000"/>
            <a:headEnd/>
            <a:tailEnd/>
          </a:ln>
        </p:spPr>
      </p:pic>
      <p:pic>
        <p:nvPicPr>
          <p:cNvPr id="2" name="Picture 1" descr="metaflux.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5155" y="4871467"/>
            <a:ext cx="6217398" cy="1826529"/>
          </a:xfrm>
          <a:prstGeom prst="rect">
            <a:avLst/>
          </a:prstGeom>
        </p:spPr>
      </p:pic>
    </p:spTree>
    <p:extLst>
      <p:ext uri="{BB962C8B-B14F-4D97-AF65-F5344CB8AC3E}">
        <p14:creationId xmlns:p14="http://schemas.microsoft.com/office/powerpoint/2010/main" val="331730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enotype-p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5" name="Picture 4" descr="PO1-projec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85" y="2025664"/>
            <a:ext cx="8788400" cy="2197100"/>
          </a:xfrm>
          <a:prstGeom prst="rect">
            <a:avLst/>
          </a:prstGeom>
        </p:spPr>
      </p:pic>
    </p:spTree>
    <p:extLst>
      <p:ext uri="{BB962C8B-B14F-4D97-AF65-F5344CB8AC3E}">
        <p14:creationId xmlns:p14="http://schemas.microsoft.com/office/powerpoint/2010/main" val="40690848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BA-Fig1_v2.ai"/>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37039" y="1177014"/>
            <a:ext cx="6699968" cy="4447737"/>
          </a:xfrm>
        </p:spPr>
      </p:pic>
      <p:sp>
        <p:nvSpPr>
          <p:cNvPr id="4" name="Title 3"/>
          <p:cNvSpPr>
            <a:spLocks noGrp="1"/>
          </p:cNvSpPr>
          <p:nvPr>
            <p:ph type="title"/>
          </p:nvPr>
        </p:nvSpPr>
        <p:spPr>
          <a:xfrm>
            <a:off x="457200" y="34014"/>
            <a:ext cx="8229600" cy="1143000"/>
          </a:xfrm>
        </p:spPr>
        <p:txBody>
          <a:bodyPr>
            <a:normAutofit/>
          </a:bodyPr>
          <a:lstStyle/>
          <a:p>
            <a:r>
              <a:rPr lang="en-US" dirty="0" smtClean="0"/>
              <a:t>Phenotype-directed </a:t>
            </a:r>
            <a:r>
              <a:rPr lang="en-US" dirty="0" err="1" smtClean="0"/>
              <a:t>curation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461 curated </a:t>
            </a:r>
            <a:r>
              <a:rPr lang="en-US" dirty="0"/>
              <a:t>m</a:t>
            </a:r>
            <a:r>
              <a:rPr lang="en-US" dirty="0" smtClean="0"/>
              <a:t>inimal media viable and essential genes</a:t>
            </a:r>
            <a:endParaRPr lang="en-US" dirty="0"/>
          </a:p>
        </p:txBody>
      </p:sp>
      <p:pic>
        <p:nvPicPr>
          <p:cNvPr id="11" name="Content Placeholder 10" descr="MinimalMediaGeneEssentiality.ai"/>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65940" y="1743070"/>
            <a:ext cx="5815584" cy="4956048"/>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6" y="274638"/>
            <a:ext cx="8229600" cy="1143000"/>
          </a:xfrm>
        </p:spPr>
        <p:txBody>
          <a:bodyPr>
            <a:noAutofit/>
          </a:bodyPr>
          <a:lstStyle/>
          <a:p>
            <a:r>
              <a:rPr lang="en-US" sz="3200" dirty="0" smtClean="0"/>
              <a:t>Minimal media gene essentiality training set</a:t>
            </a:r>
            <a:endParaRPr lang="en-US" sz="3200" dirty="0"/>
          </a:p>
        </p:txBody>
      </p:sp>
      <p:graphicFrame>
        <p:nvGraphicFramePr>
          <p:cNvPr id="8" name="Content Placeholder 7"/>
          <p:cNvGraphicFramePr>
            <a:graphicFrameLocks noGrp="1"/>
          </p:cNvGraphicFramePr>
          <p:nvPr>
            <p:ph idx="1"/>
          </p:nvPr>
        </p:nvGraphicFramePr>
        <p:xfrm>
          <a:off x="457200" y="1600200"/>
          <a:ext cx="6268378" cy="2225040"/>
        </p:xfrm>
        <a:graphic>
          <a:graphicData uri="http://schemas.openxmlformats.org/drawingml/2006/table">
            <a:tbl>
              <a:tblPr firstRow="1" bandRow="1">
                <a:tableStyleId>{5C22544A-7EE6-4342-B048-85BDC9FD1C3A}</a:tableStyleId>
              </a:tblPr>
              <a:tblGrid>
                <a:gridCol w="1240393"/>
                <a:gridCol w="1697593"/>
                <a:gridCol w="1904932"/>
                <a:gridCol w="1425460"/>
              </a:tblGrid>
              <a:tr h="370840">
                <a:tc>
                  <a:txBody>
                    <a:bodyPr/>
                    <a:lstStyle/>
                    <a:p>
                      <a:endParaRPr lang="en-US" dirty="0"/>
                    </a:p>
                  </a:txBody>
                  <a:tcPr>
                    <a:solidFill>
                      <a:srgbClr val="FFFFFF"/>
                    </a:solidFill>
                  </a:tcPr>
                </a:tc>
                <a:tc>
                  <a:txBody>
                    <a:bodyPr/>
                    <a:lstStyle/>
                    <a:p>
                      <a:endParaRPr lang="en-US" dirty="0"/>
                    </a:p>
                  </a:txBody>
                  <a:tcPr/>
                </a:tc>
                <a:tc>
                  <a:txBody>
                    <a:bodyPr/>
                    <a:lstStyle/>
                    <a:p>
                      <a:r>
                        <a:rPr lang="en-US" dirty="0" smtClean="0"/>
                        <a:t>Predicted</a:t>
                      </a:r>
                      <a:endParaRPr lang="en-US" dirty="0"/>
                    </a:p>
                  </a:txBody>
                  <a:tcPr/>
                </a:tc>
                <a:tc>
                  <a:txBody>
                    <a:bodyPr/>
                    <a:lstStyle/>
                    <a:p>
                      <a:endParaRPr lang="en-US"/>
                    </a:p>
                  </a:txBody>
                  <a:tcPr/>
                </a:tc>
              </a:tr>
              <a:tr h="370840">
                <a:tc>
                  <a:txBody>
                    <a:bodyPr/>
                    <a:lstStyle/>
                    <a:p>
                      <a:endParaRPr lang="en-US" dirty="0"/>
                    </a:p>
                  </a:txBody>
                  <a:tcPr>
                    <a:solidFill>
                      <a:schemeClr val="accent1"/>
                    </a:solidFill>
                  </a:tcPr>
                </a:tc>
                <a:tc>
                  <a:txBody>
                    <a:bodyPr/>
                    <a:lstStyle/>
                    <a:p>
                      <a:endParaRPr lang="en-US"/>
                    </a:p>
                  </a:txBody>
                  <a:tcPr/>
                </a:tc>
                <a:tc>
                  <a:txBody>
                    <a:bodyPr/>
                    <a:lstStyle/>
                    <a:p>
                      <a:r>
                        <a:rPr lang="en-US" b="1" dirty="0" smtClean="0"/>
                        <a:t>Growth</a:t>
                      </a:r>
                      <a:endParaRPr lang="en-US" b="1" dirty="0"/>
                    </a:p>
                  </a:txBody>
                  <a:tcPr/>
                </a:tc>
                <a:tc>
                  <a:txBody>
                    <a:bodyPr/>
                    <a:lstStyle/>
                    <a:p>
                      <a:r>
                        <a:rPr lang="en-US" b="1" dirty="0" smtClean="0"/>
                        <a:t>No-growth</a:t>
                      </a:r>
                      <a:endParaRPr lang="en-US" b="1" dirty="0"/>
                    </a:p>
                  </a:txBody>
                  <a:tcPr/>
                </a:tc>
              </a:tr>
              <a:tr h="370840">
                <a:tc>
                  <a:txBody>
                    <a:bodyPr/>
                    <a:lstStyle/>
                    <a:p>
                      <a:r>
                        <a:rPr lang="en-US" b="1" dirty="0" smtClean="0">
                          <a:solidFill>
                            <a:schemeClr val="bg1"/>
                          </a:solidFill>
                        </a:rPr>
                        <a:t>Observed</a:t>
                      </a:r>
                      <a:endParaRPr lang="en-US" b="1" dirty="0">
                        <a:solidFill>
                          <a:schemeClr val="bg1"/>
                        </a:solidFill>
                      </a:endParaRPr>
                    </a:p>
                  </a:txBody>
                  <a:tcPr>
                    <a:solidFill>
                      <a:schemeClr val="accent1"/>
                    </a:solidFill>
                  </a:tcPr>
                </a:tc>
                <a:tc>
                  <a:txBody>
                    <a:bodyPr/>
                    <a:lstStyle/>
                    <a:p>
                      <a:r>
                        <a:rPr lang="en-US" b="1" dirty="0" smtClean="0"/>
                        <a:t>Growth</a:t>
                      </a:r>
                      <a:endParaRPr lang="en-US" b="1" dirty="0"/>
                    </a:p>
                  </a:txBody>
                  <a:tcPr/>
                </a:tc>
                <a:tc>
                  <a:txBody>
                    <a:bodyPr/>
                    <a:lstStyle/>
                    <a:p>
                      <a:r>
                        <a:rPr lang="en-US" dirty="0" smtClean="0"/>
                        <a:t>103 (TP)</a:t>
                      </a:r>
                      <a:endParaRPr lang="en-US" dirty="0"/>
                    </a:p>
                  </a:txBody>
                  <a:tcPr>
                    <a:solidFill>
                      <a:schemeClr val="accent3"/>
                    </a:solidFill>
                  </a:tcPr>
                </a:tc>
                <a:tc>
                  <a:txBody>
                    <a:bodyPr/>
                    <a:lstStyle/>
                    <a:p>
                      <a:r>
                        <a:rPr lang="en-US" dirty="0" smtClean="0"/>
                        <a:t>0  (FN)</a:t>
                      </a:r>
                      <a:endParaRPr lang="en-US" dirty="0"/>
                    </a:p>
                  </a:txBody>
                  <a:tcPr/>
                </a:tc>
              </a:tr>
              <a:tr h="370840">
                <a:tc>
                  <a:txBody>
                    <a:bodyPr/>
                    <a:lstStyle/>
                    <a:p>
                      <a:endParaRPr lang="en-US" dirty="0"/>
                    </a:p>
                  </a:txBody>
                  <a:tcPr>
                    <a:solidFill>
                      <a:schemeClr val="accent1"/>
                    </a:solidFill>
                  </a:tcPr>
                </a:tc>
                <a:tc>
                  <a:txBody>
                    <a:bodyPr/>
                    <a:lstStyle/>
                    <a:p>
                      <a:r>
                        <a:rPr lang="en-US" b="1" dirty="0" smtClean="0"/>
                        <a:t>No-growth</a:t>
                      </a:r>
                      <a:endParaRPr lang="en-US" b="1" dirty="0"/>
                    </a:p>
                  </a:txBody>
                  <a:tcPr/>
                </a:tc>
                <a:tc>
                  <a:txBody>
                    <a:bodyPr/>
                    <a:lstStyle/>
                    <a:p>
                      <a:r>
                        <a:rPr lang="en-US" dirty="0" smtClean="0"/>
                        <a:t>2 (FP)</a:t>
                      </a:r>
                      <a:endParaRPr lang="en-US" dirty="0"/>
                    </a:p>
                  </a:txBody>
                  <a:tcPr/>
                </a:tc>
                <a:tc>
                  <a:txBody>
                    <a:bodyPr/>
                    <a:lstStyle/>
                    <a:p>
                      <a:r>
                        <a:rPr lang="en-US" dirty="0" smtClean="0"/>
                        <a:t>46 (TN)</a:t>
                      </a:r>
                      <a:endParaRPr lang="en-US" dirty="0"/>
                    </a:p>
                  </a:txBody>
                  <a:tcPr>
                    <a:solidFill>
                      <a:schemeClr val="accent3"/>
                    </a:solidFill>
                  </a:tcPr>
                </a:tc>
              </a:tr>
              <a:tr h="370840">
                <a:tc>
                  <a:txBody>
                    <a:bodyPr/>
                    <a:lstStyle/>
                    <a:p>
                      <a:endParaRPr lang="en-US" dirty="0"/>
                    </a:p>
                  </a:txBody>
                  <a:tcPr>
                    <a:solidFill>
                      <a:srgbClr val="FFFFFF"/>
                    </a:solidFill>
                  </a:tcPr>
                </a:tc>
                <a:tc>
                  <a:txBody>
                    <a:bodyPr/>
                    <a:lstStyle/>
                    <a:p>
                      <a:r>
                        <a:rPr lang="en-US" b="1" dirty="0" smtClean="0"/>
                        <a:t>Sensitivity</a:t>
                      </a:r>
                      <a:endParaRPr lang="en-US" b="1" dirty="0"/>
                    </a:p>
                  </a:txBody>
                  <a:tcP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TP/(TP+FN)</a:t>
                      </a:r>
                    </a:p>
                  </a:txBody>
                  <a:tcPr>
                    <a:solidFill>
                      <a:srgbClr val="FFFFFF"/>
                    </a:solidFill>
                  </a:tcPr>
                </a:tc>
                <a:tc>
                  <a:txBody>
                    <a:bodyPr/>
                    <a:lstStyle/>
                    <a:p>
                      <a:r>
                        <a:rPr lang="en-US" dirty="0" smtClean="0"/>
                        <a:t>100%</a:t>
                      </a:r>
                      <a:endParaRPr lang="en-US" dirty="0"/>
                    </a:p>
                  </a:txBody>
                  <a:tcPr>
                    <a:solidFill>
                      <a:srgbClr val="FFFFFF"/>
                    </a:solidFill>
                  </a:tcPr>
                </a:tc>
              </a:tr>
              <a:tr h="370840">
                <a:tc>
                  <a:txBody>
                    <a:bodyPr/>
                    <a:lstStyle/>
                    <a:p>
                      <a:endParaRPr lang="en-US" dirty="0"/>
                    </a:p>
                  </a:txBody>
                  <a:tcPr>
                    <a:solidFill>
                      <a:srgbClr val="FFFFFF"/>
                    </a:solidFill>
                  </a:tcPr>
                </a:tc>
                <a:tc>
                  <a:txBody>
                    <a:bodyPr/>
                    <a:lstStyle/>
                    <a:p>
                      <a:r>
                        <a:rPr lang="en-US" b="1" dirty="0" smtClean="0"/>
                        <a:t>Specificity</a:t>
                      </a:r>
                      <a:endParaRPr lang="en-US" b="1" dirty="0"/>
                    </a:p>
                  </a:txBody>
                  <a:tcPr>
                    <a:solidFill>
                      <a:srgbClr val="FFFFFF"/>
                    </a:solidFill>
                  </a:tcPr>
                </a:tc>
                <a:tc>
                  <a:txBody>
                    <a:bodyPr/>
                    <a:lstStyle/>
                    <a:p>
                      <a:r>
                        <a:rPr lang="en-US" dirty="0" smtClean="0"/>
                        <a:t>TN/(TN+FP)</a:t>
                      </a:r>
                      <a:endParaRPr lang="en-US" dirty="0"/>
                    </a:p>
                  </a:txBody>
                  <a:tcPr>
                    <a:solidFill>
                      <a:srgbClr val="FFFFFF"/>
                    </a:solidFill>
                  </a:tcPr>
                </a:tc>
                <a:tc>
                  <a:txBody>
                    <a:bodyPr/>
                    <a:lstStyle/>
                    <a:p>
                      <a:r>
                        <a:rPr lang="en-US" dirty="0" smtClean="0"/>
                        <a:t>95.8%</a:t>
                      </a:r>
                      <a:endParaRPr lang="en-US" dirty="0"/>
                    </a:p>
                  </a:txBody>
                  <a:tcPr>
                    <a:solidFill>
                      <a:srgbClr val="FFFFFF"/>
                    </a:solidFill>
                  </a:tcPr>
                </a:tc>
              </a:tr>
            </a:tbl>
          </a:graphicData>
        </a:graphic>
      </p:graphicFrame>
    </p:spTree>
    <p:extLst>
      <p:ext uri="{BB962C8B-B14F-4D97-AF65-F5344CB8AC3E}">
        <p14:creationId xmlns:p14="http://schemas.microsoft.com/office/powerpoint/2010/main" val="15678596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105 </a:t>
            </a:r>
            <a:r>
              <a:rPr lang="en-US" dirty="0"/>
              <a:t>a</a:t>
            </a:r>
            <a:r>
              <a:rPr lang="en-US" dirty="0" smtClean="0"/>
              <a:t>uxotroph supplemental rescue phenotypes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5913" b="13030"/>
          <a:stretch/>
        </p:blipFill>
        <p:spPr>
          <a:xfrm>
            <a:off x="2460702" y="1808491"/>
            <a:ext cx="4804876" cy="4456708"/>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6" y="274638"/>
            <a:ext cx="8229600" cy="1143000"/>
          </a:xfrm>
        </p:spPr>
        <p:txBody>
          <a:bodyPr>
            <a:noAutofit/>
          </a:bodyPr>
          <a:lstStyle/>
          <a:p>
            <a:r>
              <a:rPr lang="en-US" sz="3200" dirty="0" smtClean="0"/>
              <a:t>Supplemental rescue training set</a:t>
            </a:r>
            <a:endParaRPr lang="en-US" sz="3200" dirty="0"/>
          </a:p>
        </p:txBody>
      </p:sp>
      <p:graphicFrame>
        <p:nvGraphicFramePr>
          <p:cNvPr id="8" name="Content Placeholder 7"/>
          <p:cNvGraphicFramePr>
            <a:graphicFrameLocks noGrp="1"/>
          </p:cNvGraphicFramePr>
          <p:nvPr>
            <p:ph idx="1"/>
          </p:nvPr>
        </p:nvGraphicFramePr>
        <p:xfrm>
          <a:off x="287267" y="1600200"/>
          <a:ext cx="5725581" cy="1483360"/>
        </p:xfrm>
        <a:graphic>
          <a:graphicData uri="http://schemas.openxmlformats.org/drawingml/2006/table">
            <a:tbl>
              <a:tblPr firstRow="1" bandRow="1">
                <a:tableStyleId>{5C22544A-7EE6-4342-B048-85BDC9FD1C3A}</a:tableStyleId>
              </a:tblPr>
              <a:tblGrid>
                <a:gridCol w="1319615"/>
                <a:gridCol w="1373625"/>
                <a:gridCol w="1503212"/>
                <a:gridCol w="1529129"/>
              </a:tblGrid>
              <a:tr h="370840">
                <a:tc>
                  <a:txBody>
                    <a:bodyPr/>
                    <a:lstStyle/>
                    <a:p>
                      <a:endParaRPr lang="en-US" dirty="0"/>
                    </a:p>
                  </a:txBody>
                  <a:tcPr>
                    <a:solidFill>
                      <a:srgbClr val="FFFFFF"/>
                    </a:solidFill>
                  </a:tcPr>
                </a:tc>
                <a:tc>
                  <a:txBody>
                    <a:bodyPr/>
                    <a:lstStyle/>
                    <a:p>
                      <a:endParaRPr lang="en-US" dirty="0"/>
                    </a:p>
                  </a:txBody>
                  <a:tcPr/>
                </a:tc>
                <a:tc>
                  <a:txBody>
                    <a:bodyPr/>
                    <a:lstStyle/>
                    <a:p>
                      <a:r>
                        <a:rPr lang="en-US" dirty="0" smtClean="0"/>
                        <a:t>Predicted</a:t>
                      </a:r>
                      <a:endParaRPr lang="en-US" dirty="0"/>
                    </a:p>
                  </a:txBody>
                  <a:tcPr/>
                </a:tc>
                <a:tc>
                  <a:txBody>
                    <a:bodyPr/>
                    <a:lstStyle/>
                    <a:p>
                      <a:endParaRPr lang="en-US"/>
                    </a:p>
                  </a:txBody>
                  <a:tcPr/>
                </a:tc>
              </a:tr>
              <a:tr h="370840">
                <a:tc>
                  <a:txBody>
                    <a:bodyPr/>
                    <a:lstStyle/>
                    <a:p>
                      <a:endParaRPr lang="en-US" dirty="0"/>
                    </a:p>
                  </a:txBody>
                  <a:tcPr>
                    <a:solidFill>
                      <a:schemeClr val="accent1"/>
                    </a:solidFill>
                  </a:tcPr>
                </a:tc>
                <a:tc>
                  <a:txBody>
                    <a:bodyPr/>
                    <a:lstStyle/>
                    <a:p>
                      <a:endParaRPr lang="en-US"/>
                    </a:p>
                  </a:txBody>
                  <a:tcPr/>
                </a:tc>
                <a:tc>
                  <a:txBody>
                    <a:bodyPr/>
                    <a:lstStyle/>
                    <a:p>
                      <a:r>
                        <a:rPr lang="en-US" b="1" dirty="0" smtClean="0"/>
                        <a:t>Growth</a:t>
                      </a:r>
                      <a:endParaRPr lang="en-US" b="1" dirty="0"/>
                    </a:p>
                  </a:txBody>
                  <a:tcPr/>
                </a:tc>
                <a:tc>
                  <a:txBody>
                    <a:bodyPr/>
                    <a:lstStyle/>
                    <a:p>
                      <a:r>
                        <a:rPr lang="en-US" b="1" dirty="0" smtClean="0"/>
                        <a:t>No-growth</a:t>
                      </a:r>
                      <a:endParaRPr lang="en-US" b="1" dirty="0"/>
                    </a:p>
                  </a:txBody>
                  <a:tcPr/>
                </a:tc>
              </a:tr>
              <a:tr h="370840">
                <a:tc>
                  <a:txBody>
                    <a:bodyPr/>
                    <a:lstStyle/>
                    <a:p>
                      <a:r>
                        <a:rPr lang="en-US" b="1" dirty="0" smtClean="0">
                          <a:solidFill>
                            <a:schemeClr val="bg1"/>
                          </a:solidFill>
                        </a:rPr>
                        <a:t>Observed</a:t>
                      </a:r>
                      <a:endParaRPr lang="en-US" b="1" dirty="0">
                        <a:solidFill>
                          <a:schemeClr val="bg1"/>
                        </a:solidFill>
                      </a:endParaRPr>
                    </a:p>
                  </a:txBody>
                  <a:tcPr>
                    <a:solidFill>
                      <a:schemeClr val="accent1"/>
                    </a:solidFill>
                  </a:tcPr>
                </a:tc>
                <a:tc>
                  <a:txBody>
                    <a:bodyPr/>
                    <a:lstStyle/>
                    <a:p>
                      <a:r>
                        <a:rPr lang="en-US" b="1" dirty="0" smtClean="0"/>
                        <a:t>Growth</a:t>
                      </a:r>
                      <a:endParaRPr lang="en-US" b="1" dirty="0"/>
                    </a:p>
                  </a:txBody>
                  <a:tcPr/>
                </a:tc>
                <a:tc>
                  <a:txBody>
                    <a:bodyPr/>
                    <a:lstStyle/>
                    <a:p>
                      <a:r>
                        <a:rPr lang="en-US" dirty="0" smtClean="0"/>
                        <a:t>74 (TP)</a:t>
                      </a:r>
                      <a:endParaRPr lang="en-US" dirty="0"/>
                    </a:p>
                  </a:txBody>
                  <a:tcPr>
                    <a:solidFill>
                      <a:schemeClr val="accent3"/>
                    </a:solidFill>
                  </a:tcPr>
                </a:tc>
                <a:tc>
                  <a:txBody>
                    <a:bodyPr/>
                    <a:lstStyle/>
                    <a:p>
                      <a:r>
                        <a:rPr lang="en-US" dirty="0" smtClean="0"/>
                        <a:t>3 (FN)</a:t>
                      </a:r>
                      <a:endParaRPr lang="en-US" dirty="0"/>
                    </a:p>
                  </a:txBody>
                  <a:tcPr/>
                </a:tc>
              </a:tr>
              <a:tr h="370840">
                <a:tc>
                  <a:txBody>
                    <a:bodyPr/>
                    <a:lstStyle/>
                    <a:p>
                      <a:endParaRPr lang="en-US" dirty="0"/>
                    </a:p>
                  </a:txBody>
                  <a:tcPr>
                    <a:solidFill>
                      <a:srgbClr val="FFFFFF"/>
                    </a:solidFill>
                  </a:tcPr>
                </a:tc>
                <a:tc>
                  <a:txBody>
                    <a:bodyPr/>
                    <a:lstStyle/>
                    <a:p>
                      <a:r>
                        <a:rPr lang="en-US" b="1" dirty="0" smtClean="0"/>
                        <a:t>Sensitivity</a:t>
                      </a:r>
                      <a:endParaRPr lang="en-US" b="1" dirty="0"/>
                    </a:p>
                  </a:txBody>
                  <a:tcP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TP/(TP+FN)</a:t>
                      </a:r>
                    </a:p>
                  </a:txBody>
                  <a:tcPr>
                    <a:solidFill>
                      <a:srgbClr val="FFFFFF"/>
                    </a:solidFill>
                  </a:tcPr>
                </a:tc>
                <a:tc>
                  <a:txBody>
                    <a:bodyPr/>
                    <a:lstStyle/>
                    <a:p>
                      <a:r>
                        <a:rPr lang="en-US" dirty="0" smtClean="0"/>
                        <a:t>96.1%</a:t>
                      </a:r>
                      <a:endParaRPr lang="en-US" dirty="0"/>
                    </a:p>
                  </a:txBody>
                  <a:tcPr>
                    <a:solidFill>
                      <a:srgbClr val="FFFFFF"/>
                    </a:solidFill>
                  </a:tcPr>
                </a:tc>
              </a:tr>
            </a:tbl>
          </a:graphicData>
        </a:graphic>
      </p:graphicFrame>
    </p:spTree>
    <p:extLst>
      <p:ext uri="{BB962C8B-B14F-4D97-AF65-F5344CB8AC3E}">
        <p14:creationId xmlns:p14="http://schemas.microsoft.com/office/powerpoint/2010/main" val="954834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87" y="158366"/>
            <a:ext cx="10151305" cy="1115960"/>
          </a:xfrm>
        </p:spPr>
        <p:txBody>
          <a:bodyPr>
            <a:noAutofit/>
          </a:bodyPr>
          <a:lstStyle/>
          <a:p>
            <a:r>
              <a:rPr lang="en-US" sz="3600" dirty="0" smtClean="0"/>
              <a:t>Final </a:t>
            </a:r>
            <a:r>
              <a:rPr lang="en-US" sz="3600" dirty="0"/>
              <a:t>m</a:t>
            </a:r>
            <a:r>
              <a:rPr lang="en-US" sz="3600" dirty="0" smtClean="0"/>
              <a:t>etabolic reconstruction</a:t>
            </a:r>
            <a:endParaRPr lang="en-US" sz="3600" dirty="0"/>
          </a:p>
        </p:txBody>
      </p:sp>
      <p:pic>
        <p:nvPicPr>
          <p:cNvPr id="12" name="Picture 11" descr="TCA.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4568" y="1603629"/>
            <a:ext cx="2467136" cy="1872863"/>
          </a:xfrm>
          <a:prstGeom prst="rect">
            <a:avLst/>
          </a:prstGeom>
        </p:spPr>
      </p:pic>
      <p:pic>
        <p:nvPicPr>
          <p:cNvPr id="15" name="Picture 14" descr="neurospora-cellular-overview.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3356" y="4369766"/>
            <a:ext cx="3768728" cy="1970187"/>
          </a:xfrm>
          <a:prstGeom prst="rect">
            <a:avLst/>
          </a:prstGeom>
        </p:spPr>
      </p:pic>
      <p:sp>
        <p:nvSpPr>
          <p:cNvPr id="22" name="TextBox 21"/>
          <p:cNvSpPr txBox="1"/>
          <p:nvPr/>
        </p:nvSpPr>
        <p:spPr>
          <a:xfrm>
            <a:off x="3113356" y="955973"/>
            <a:ext cx="1518364" cy="369332"/>
          </a:xfrm>
          <a:prstGeom prst="rect">
            <a:avLst/>
          </a:prstGeom>
          <a:noFill/>
        </p:spPr>
        <p:txBody>
          <a:bodyPr wrap="none" rtlCol="0">
            <a:spAutoFit/>
          </a:bodyPr>
          <a:lstStyle/>
          <a:p>
            <a:r>
              <a:rPr lang="en-US" b="1" dirty="0" smtClean="0">
                <a:solidFill>
                  <a:srgbClr val="FF0000"/>
                </a:solidFill>
              </a:rPr>
              <a:t>224 Pathways</a:t>
            </a:r>
          </a:p>
        </p:txBody>
      </p:sp>
      <p:pic>
        <p:nvPicPr>
          <p:cNvPr id="31" name="Picture 30" descr="bookPil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8392" y="1417638"/>
            <a:ext cx="1040409" cy="1578803"/>
          </a:xfrm>
          <a:prstGeom prst="rect">
            <a:avLst/>
          </a:prstGeom>
        </p:spPr>
      </p:pic>
      <p:sp>
        <p:nvSpPr>
          <p:cNvPr id="33" name="TextBox 32"/>
          <p:cNvSpPr txBox="1"/>
          <p:nvPr/>
        </p:nvSpPr>
        <p:spPr>
          <a:xfrm>
            <a:off x="5223929" y="955973"/>
            <a:ext cx="1435872" cy="369332"/>
          </a:xfrm>
          <a:prstGeom prst="rect">
            <a:avLst/>
          </a:prstGeom>
          <a:noFill/>
        </p:spPr>
        <p:txBody>
          <a:bodyPr wrap="none" rtlCol="0">
            <a:spAutoFit/>
          </a:bodyPr>
          <a:lstStyle/>
          <a:p>
            <a:r>
              <a:rPr lang="en-US" b="1" dirty="0" smtClean="0">
                <a:solidFill>
                  <a:srgbClr val="FF0000"/>
                </a:solidFill>
              </a:rPr>
              <a:t>523 Citations</a:t>
            </a:r>
          </a:p>
        </p:txBody>
      </p:sp>
      <p:pic>
        <p:nvPicPr>
          <p:cNvPr id="34" name="Picture 33" descr="vogel-sm.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6287" y="2499963"/>
            <a:ext cx="976529" cy="976529"/>
          </a:xfrm>
          <a:prstGeom prst="rect">
            <a:avLst/>
          </a:prstGeom>
        </p:spPr>
      </p:pic>
      <p:sp>
        <p:nvSpPr>
          <p:cNvPr id="36" name="TextBox 35"/>
          <p:cNvSpPr txBox="1"/>
          <p:nvPr/>
        </p:nvSpPr>
        <p:spPr>
          <a:xfrm>
            <a:off x="7898895" y="1417638"/>
            <a:ext cx="1031465" cy="923330"/>
          </a:xfrm>
          <a:prstGeom prst="rect">
            <a:avLst/>
          </a:prstGeom>
          <a:noFill/>
        </p:spPr>
        <p:txBody>
          <a:bodyPr wrap="none" rtlCol="0">
            <a:spAutoFit/>
          </a:bodyPr>
          <a:lstStyle/>
          <a:p>
            <a:r>
              <a:rPr lang="en-US" dirty="0" smtClean="0"/>
              <a:t>Nutrient </a:t>
            </a:r>
          </a:p>
          <a:p>
            <a:r>
              <a:rPr lang="en-US" dirty="0" smtClean="0"/>
              <a:t>media</a:t>
            </a:r>
          </a:p>
          <a:p>
            <a:r>
              <a:rPr lang="en-US" dirty="0" smtClean="0"/>
              <a:t>(</a:t>
            </a:r>
            <a:r>
              <a:rPr lang="en-US" dirty="0" err="1" smtClean="0"/>
              <a:t>Vogels</a:t>
            </a:r>
            <a:r>
              <a:rPr lang="en-US" dirty="0" smtClean="0"/>
              <a:t>)</a:t>
            </a:r>
            <a:endParaRPr lang="en-US" dirty="0"/>
          </a:p>
        </p:txBody>
      </p:sp>
      <p:sp>
        <p:nvSpPr>
          <p:cNvPr id="37" name="TextBox 36"/>
          <p:cNvSpPr txBox="1"/>
          <p:nvPr/>
        </p:nvSpPr>
        <p:spPr>
          <a:xfrm>
            <a:off x="3948562" y="4000434"/>
            <a:ext cx="1788320" cy="369332"/>
          </a:xfrm>
          <a:prstGeom prst="rect">
            <a:avLst/>
          </a:prstGeom>
          <a:noFill/>
        </p:spPr>
        <p:txBody>
          <a:bodyPr wrap="none" rtlCol="0">
            <a:spAutoFit/>
          </a:bodyPr>
          <a:lstStyle/>
          <a:p>
            <a:r>
              <a:rPr lang="en-US" dirty="0" err="1" smtClean="0"/>
              <a:t>NeurosporaCyc</a:t>
            </a:r>
            <a:endParaRPr lang="en-US" dirty="0"/>
          </a:p>
        </p:txBody>
      </p:sp>
      <p:sp>
        <p:nvSpPr>
          <p:cNvPr id="24" name="TextBox 23"/>
          <p:cNvSpPr txBox="1"/>
          <p:nvPr/>
        </p:nvSpPr>
        <p:spPr>
          <a:xfrm>
            <a:off x="600915" y="955973"/>
            <a:ext cx="1211014" cy="369332"/>
          </a:xfrm>
          <a:prstGeom prst="rect">
            <a:avLst/>
          </a:prstGeom>
          <a:noFill/>
        </p:spPr>
        <p:txBody>
          <a:bodyPr wrap="none" rtlCol="0">
            <a:spAutoFit/>
          </a:bodyPr>
          <a:lstStyle/>
          <a:p>
            <a:r>
              <a:rPr lang="en-US" b="1" dirty="0" smtClean="0">
                <a:solidFill>
                  <a:srgbClr val="FF0000"/>
                </a:solidFill>
              </a:rPr>
              <a:t>Elements</a:t>
            </a:r>
          </a:p>
        </p:txBody>
      </p:sp>
      <p:sp>
        <p:nvSpPr>
          <p:cNvPr id="29" name="TextBox 28"/>
          <p:cNvSpPr txBox="1"/>
          <p:nvPr/>
        </p:nvSpPr>
        <p:spPr>
          <a:xfrm>
            <a:off x="7760036" y="955973"/>
            <a:ext cx="1185203" cy="369332"/>
          </a:xfrm>
          <a:prstGeom prst="rect">
            <a:avLst/>
          </a:prstGeom>
          <a:noFill/>
        </p:spPr>
        <p:txBody>
          <a:bodyPr wrap="none" rtlCol="0">
            <a:spAutoFit/>
          </a:bodyPr>
          <a:lstStyle/>
          <a:p>
            <a:r>
              <a:rPr lang="en-US" b="1" dirty="0" smtClean="0">
                <a:solidFill>
                  <a:srgbClr val="FF0000"/>
                </a:solidFill>
              </a:rPr>
              <a:t>Metadata</a:t>
            </a:r>
          </a:p>
        </p:txBody>
      </p:sp>
      <p:grpSp>
        <p:nvGrpSpPr>
          <p:cNvPr id="42" name="Group 41"/>
          <p:cNvGrpSpPr/>
          <p:nvPr/>
        </p:nvGrpSpPr>
        <p:grpSpPr>
          <a:xfrm>
            <a:off x="184113" y="2882620"/>
            <a:ext cx="2044619" cy="1754274"/>
            <a:chOff x="222834" y="1582061"/>
            <a:chExt cx="2044619" cy="1754274"/>
          </a:xfrm>
        </p:grpSpPr>
        <p:pic>
          <p:nvPicPr>
            <p:cNvPr id="10" name="Picture 9" descr="dockingbeispie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834" y="1976663"/>
              <a:ext cx="2044619" cy="1359672"/>
            </a:xfrm>
            <a:prstGeom prst="rect">
              <a:avLst/>
            </a:prstGeom>
          </p:spPr>
        </p:pic>
        <p:sp>
          <p:nvSpPr>
            <p:cNvPr id="41" name="TextBox 40"/>
            <p:cNvSpPr txBox="1"/>
            <p:nvPr/>
          </p:nvSpPr>
          <p:spPr>
            <a:xfrm>
              <a:off x="575504" y="1582061"/>
              <a:ext cx="1494257" cy="369332"/>
            </a:xfrm>
            <a:prstGeom prst="rect">
              <a:avLst/>
            </a:prstGeom>
            <a:noFill/>
          </p:spPr>
          <p:txBody>
            <a:bodyPr wrap="none" rtlCol="0">
              <a:spAutoFit/>
            </a:bodyPr>
            <a:lstStyle/>
            <a:p>
              <a:r>
                <a:rPr lang="en-US" dirty="0" smtClean="0"/>
                <a:t>56 Complexes</a:t>
              </a:r>
              <a:endParaRPr lang="en-US" dirty="0"/>
            </a:p>
          </p:txBody>
        </p:sp>
      </p:grpSp>
      <p:grpSp>
        <p:nvGrpSpPr>
          <p:cNvPr id="44" name="Group 43"/>
          <p:cNvGrpSpPr/>
          <p:nvPr/>
        </p:nvGrpSpPr>
        <p:grpSpPr>
          <a:xfrm>
            <a:off x="0" y="1601966"/>
            <a:ext cx="2412844" cy="1003993"/>
            <a:chOff x="1" y="3550439"/>
            <a:chExt cx="2412844" cy="1003993"/>
          </a:xfrm>
        </p:grpSpPr>
        <p:pic>
          <p:nvPicPr>
            <p:cNvPr id="40" name="Picture 39" descr="citrate-dehydratase.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3951221"/>
              <a:ext cx="2412844" cy="603211"/>
            </a:xfrm>
            <a:prstGeom prst="rect">
              <a:avLst/>
            </a:prstGeom>
          </p:spPr>
        </p:pic>
        <p:sp>
          <p:nvSpPr>
            <p:cNvPr id="43" name="TextBox 42"/>
            <p:cNvSpPr txBox="1"/>
            <p:nvPr/>
          </p:nvSpPr>
          <p:spPr>
            <a:xfrm>
              <a:off x="600860" y="3550439"/>
              <a:ext cx="1620957" cy="369332"/>
            </a:xfrm>
            <a:prstGeom prst="rect">
              <a:avLst/>
            </a:prstGeom>
            <a:noFill/>
          </p:spPr>
          <p:txBody>
            <a:bodyPr wrap="none" rtlCol="0">
              <a:spAutoFit/>
            </a:bodyPr>
            <a:lstStyle/>
            <a:p>
              <a:r>
                <a:rPr lang="en-US" dirty="0" smtClean="0"/>
                <a:t>1650 Reactions</a:t>
              </a:r>
              <a:endParaRPr lang="en-US" dirty="0"/>
            </a:p>
          </p:txBody>
        </p:sp>
      </p:grpSp>
      <p:grpSp>
        <p:nvGrpSpPr>
          <p:cNvPr id="46" name="Group 45"/>
          <p:cNvGrpSpPr/>
          <p:nvPr/>
        </p:nvGrpSpPr>
        <p:grpSpPr>
          <a:xfrm>
            <a:off x="464140" y="4913554"/>
            <a:ext cx="1789334" cy="1944446"/>
            <a:chOff x="575504" y="4913554"/>
            <a:chExt cx="1789334" cy="1944446"/>
          </a:xfrm>
        </p:grpSpPr>
        <p:pic>
          <p:nvPicPr>
            <p:cNvPr id="18" name="Picture 17" descr="glucose-transport.tif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2404" y="5264802"/>
              <a:ext cx="1230764" cy="1593198"/>
            </a:xfrm>
            <a:prstGeom prst="rect">
              <a:avLst/>
            </a:prstGeom>
          </p:spPr>
        </p:pic>
        <p:sp>
          <p:nvSpPr>
            <p:cNvPr id="45" name="TextBox 44"/>
            <p:cNvSpPr txBox="1"/>
            <p:nvPr/>
          </p:nvSpPr>
          <p:spPr>
            <a:xfrm>
              <a:off x="575504" y="4913554"/>
              <a:ext cx="1789334" cy="369332"/>
            </a:xfrm>
            <a:prstGeom prst="rect">
              <a:avLst/>
            </a:prstGeom>
            <a:noFill/>
          </p:spPr>
          <p:txBody>
            <a:bodyPr wrap="none" rtlCol="0">
              <a:spAutoFit/>
            </a:bodyPr>
            <a:lstStyle/>
            <a:p>
              <a:r>
                <a:rPr lang="en-US" dirty="0" smtClean="0"/>
                <a:t>442 Transporters</a:t>
              </a:r>
              <a:endParaRPr lang="en-US" dirty="0"/>
            </a:p>
          </p:txBody>
        </p:sp>
      </p:grpSp>
      <p:sp>
        <p:nvSpPr>
          <p:cNvPr id="47" name="Right Arrow 46"/>
          <p:cNvSpPr/>
          <p:nvPr/>
        </p:nvSpPr>
        <p:spPr>
          <a:xfrm rot="5400000">
            <a:off x="3514553" y="3524680"/>
            <a:ext cx="447167" cy="420849"/>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2500451" y="5154874"/>
            <a:ext cx="447167" cy="399970"/>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rot="5400000">
            <a:off x="5513298" y="3524681"/>
            <a:ext cx="447167" cy="420849"/>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Picture 50" descr="pie-chart-3d.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2864" y="4722171"/>
            <a:ext cx="1531136" cy="1427784"/>
          </a:xfrm>
          <a:prstGeom prst="rect">
            <a:avLst/>
          </a:prstGeom>
        </p:spPr>
      </p:pic>
      <p:sp>
        <p:nvSpPr>
          <p:cNvPr id="52" name="TextBox 51"/>
          <p:cNvSpPr txBox="1"/>
          <p:nvPr/>
        </p:nvSpPr>
        <p:spPr>
          <a:xfrm>
            <a:off x="7655965" y="4096466"/>
            <a:ext cx="1425171" cy="646331"/>
          </a:xfrm>
          <a:prstGeom prst="rect">
            <a:avLst/>
          </a:prstGeom>
          <a:noFill/>
        </p:spPr>
        <p:txBody>
          <a:bodyPr wrap="square" rtlCol="0">
            <a:spAutoFit/>
          </a:bodyPr>
          <a:lstStyle/>
          <a:p>
            <a:r>
              <a:rPr lang="en-US" dirty="0" smtClean="0"/>
              <a:t>Biomass composition</a:t>
            </a:r>
            <a:endParaRPr lang="en-US" dirty="0"/>
          </a:p>
        </p:txBody>
      </p:sp>
      <p:sp>
        <p:nvSpPr>
          <p:cNvPr id="53" name="Right Arrow 52"/>
          <p:cNvSpPr/>
          <p:nvPr/>
        </p:nvSpPr>
        <p:spPr>
          <a:xfrm rot="10800000">
            <a:off x="7021327" y="5154874"/>
            <a:ext cx="447167" cy="399970"/>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651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Genome sequence to metabolic </a:t>
            </a:r>
            <a:r>
              <a:rPr lang="en-US" dirty="0" smtClean="0"/>
              <a:t>reconstruction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1452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BA-Fig1_v2.ai"/>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57236" y="1380744"/>
            <a:ext cx="4581144" cy="5221224"/>
          </a:xfrm>
        </p:spPr>
      </p:pic>
      <p:sp>
        <p:nvSpPr>
          <p:cNvPr id="4" name="Title 3"/>
          <p:cNvSpPr>
            <a:spLocks noGrp="1"/>
          </p:cNvSpPr>
          <p:nvPr>
            <p:ph type="title"/>
          </p:nvPr>
        </p:nvSpPr>
        <p:spPr/>
        <p:txBody>
          <a:bodyPr>
            <a:normAutofit/>
          </a:bodyPr>
          <a:lstStyle/>
          <a:p>
            <a:r>
              <a:rPr lang="en-US" dirty="0" smtClean="0"/>
              <a:t>Independent test set validation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6" y="274638"/>
            <a:ext cx="8229600" cy="1143000"/>
          </a:xfrm>
        </p:spPr>
        <p:txBody>
          <a:bodyPr>
            <a:noAutofit/>
          </a:bodyPr>
          <a:lstStyle/>
          <a:p>
            <a:r>
              <a:rPr lang="en-US" sz="3200" dirty="0" smtClean="0"/>
              <a:t>Minimal media gene essentiality test set</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69773002"/>
              </p:ext>
            </p:extLst>
          </p:nvPr>
        </p:nvGraphicFramePr>
        <p:xfrm>
          <a:off x="1231078" y="1600200"/>
          <a:ext cx="6090601" cy="2233491"/>
        </p:xfrm>
        <a:graphic>
          <a:graphicData uri="http://schemas.openxmlformats.org/drawingml/2006/table">
            <a:tbl>
              <a:tblPr firstRow="1" bandRow="1">
                <a:tableStyleId>{5C22544A-7EE6-4342-B048-85BDC9FD1C3A}</a:tableStyleId>
              </a:tblPr>
              <a:tblGrid>
                <a:gridCol w="1236659"/>
                <a:gridCol w="1386906"/>
                <a:gridCol w="1639856"/>
                <a:gridCol w="1827180"/>
              </a:tblGrid>
              <a:tr h="370840">
                <a:tc>
                  <a:txBody>
                    <a:bodyPr/>
                    <a:lstStyle/>
                    <a:p>
                      <a:endParaRPr lang="en-US" dirty="0"/>
                    </a:p>
                  </a:txBody>
                  <a:tcPr>
                    <a:solidFill>
                      <a:srgbClr val="FFFFFF"/>
                    </a:solidFill>
                  </a:tcPr>
                </a:tc>
                <a:tc>
                  <a:txBody>
                    <a:bodyPr/>
                    <a:lstStyle/>
                    <a:p>
                      <a:endParaRPr lang="en-US" dirty="0"/>
                    </a:p>
                  </a:txBody>
                  <a:tcPr/>
                </a:tc>
                <a:tc>
                  <a:txBody>
                    <a:bodyPr/>
                    <a:lstStyle/>
                    <a:p>
                      <a:r>
                        <a:rPr lang="en-US" dirty="0" smtClean="0"/>
                        <a:t>Predicted</a:t>
                      </a:r>
                      <a:endParaRPr lang="en-US" dirty="0"/>
                    </a:p>
                  </a:txBody>
                  <a:tcPr/>
                </a:tc>
                <a:tc>
                  <a:txBody>
                    <a:bodyPr/>
                    <a:lstStyle/>
                    <a:p>
                      <a:endParaRPr lang="en-US" dirty="0"/>
                    </a:p>
                  </a:txBody>
                  <a:tcPr/>
                </a:tc>
              </a:tr>
              <a:tr h="370840">
                <a:tc>
                  <a:txBody>
                    <a:bodyPr/>
                    <a:lstStyle/>
                    <a:p>
                      <a:endParaRPr lang="en-US" dirty="0"/>
                    </a:p>
                  </a:txBody>
                  <a:tcPr>
                    <a:solidFill>
                      <a:schemeClr val="accent1"/>
                    </a:solidFill>
                  </a:tcPr>
                </a:tc>
                <a:tc>
                  <a:txBody>
                    <a:bodyPr/>
                    <a:lstStyle/>
                    <a:p>
                      <a:endParaRPr lang="en-US"/>
                    </a:p>
                  </a:txBody>
                  <a:tcPr/>
                </a:tc>
                <a:tc>
                  <a:txBody>
                    <a:bodyPr/>
                    <a:lstStyle/>
                    <a:p>
                      <a:r>
                        <a:rPr lang="en-US" b="1" dirty="0" smtClean="0"/>
                        <a:t>Growth</a:t>
                      </a:r>
                      <a:endParaRPr lang="en-US" b="1" dirty="0"/>
                    </a:p>
                  </a:txBody>
                  <a:tcPr/>
                </a:tc>
                <a:tc>
                  <a:txBody>
                    <a:bodyPr/>
                    <a:lstStyle/>
                    <a:p>
                      <a:r>
                        <a:rPr lang="en-US" b="1" dirty="0" smtClean="0"/>
                        <a:t>No-growth</a:t>
                      </a:r>
                      <a:endParaRPr lang="en-US" b="1" dirty="0"/>
                    </a:p>
                  </a:txBody>
                  <a:tcPr/>
                </a:tc>
              </a:tr>
              <a:tr h="379291">
                <a:tc>
                  <a:txBody>
                    <a:bodyPr/>
                    <a:lstStyle/>
                    <a:p>
                      <a:r>
                        <a:rPr lang="en-US" b="1" dirty="0" smtClean="0">
                          <a:solidFill>
                            <a:schemeClr val="bg1"/>
                          </a:solidFill>
                        </a:rPr>
                        <a:t>Observed</a:t>
                      </a:r>
                      <a:endParaRPr lang="en-US" b="1" dirty="0">
                        <a:solidFill>
                          <a:schemeClr val="bg1"/>
                        </a:solidFill>
                      </a:endParaRPr>
                    </a:p>
                  </a:txBody>
                  <a:tcPr>
                    <a:solidFill>
                      <a:schemeClr val="accent1"/>
                    </a:solidFill>
                  </a:tcPr>
                </a:tc>
                <a:tc>
                  <a:txBody>
                    <a:bodyPr/>
                    <a:lstStyle/>
                    <a:p>
                      <a:r>
                        <a:rPr lang="en-US" b="1" dirty="0" smtClean="0"/>
                        <a:t>Growth</a:t>
                      </a:r>
                      <a:endParaRPr lang="en-US" b="1" dirty="0"/>
                    </a:p>
                  </a:txBody>
                  <a:tcPr/>
                </a:tc>
                <a:tc>
                  <a:txBody>
                    <a:bodyPr/>
                    <a:lstStyle/>
                    <a:p>
                      <a:r>
                        <a:rPr lang="en-US" dirty="0" smtClean="0"/>
                        <a:t>274 (TP)</a:t>
                      </a:r>
                      <a:endParaRPr lang="en-US" dirty="0"/>
                    </a:p>
                  </a:txBody>
                  <a:tcPr>
                    <a:solidFill>
                      <a:schemeClr val="accent3"/>
                    </a:solidFill>
                  </a:tcPr>
                </a:tc>
                <a:tc>
                  <a:txBody>
                    <a:bodyPr/>
                    <a:lstStyle/>
                    <a:p>
                      <a:r>
                        <a:rPr lang="en-US" dirty="0" smtClean="0"/>
                        <a:t>20  (FN)</a:t>
                      </a:r>
                      <a:endParaRPr lang="en-US" dirty="0"/>
                    </a:p>
                  </a:txBody>
                  <a:tcPr/>
                </a:tc>
              </a:tr>
              <a:tr h="370840">
                <a:tc>
                  <a:txBody>
                    <a:bodyPr/>
                    <a:lstStyle/>
                    <a:p>
                      <a:endParaRPr lang="en-US" dirty="0"/>
                    </a:p>
                  </a:txBody>
                  <a:tcPr>
                    <a:solidFill>
                      <a:schemeClr val="accent1"/>
                    </a:solidFill>
                  </a:tcPr>
                </a:tc>
                <a:tc>
                  <a:txBody>
                    <a:bodyPr/>
                    <a:lstStyle/>
                    <a:p>
                      <a:r>
                        <a:rPr lang="en-US" b="1" dirty="0" smtClean="0"/>
                        <a:t>No-growth</a:t>
                      </a:r>
                      <a:endParaRPr lang="en-US" b="1" dirty="0"/>
                    </a:p>
                  </a:txBody>
                  <a:tcPr/>
                </a:tc>
                <a:tc>
                  <a:txBody>
                    <a:bodyPr/>
                    <a:lstStyle/>
                    <a:p>
                      <a:r>
                        <a:rPr lang="en-US" dirty="0" smtClean="0"/>
                        <a:t>1 (FP)</a:t>
                      </a:r>
                      <a:endParaRPr lang="en-US" dirty="0"/>
                    </a:p>
                  </a:txBody>
                  <a:tcPr/>
                </a:tc>
                <a:tc>
                  <a:txBody>
                    <a:bodyPr/>
                    <a:lstStyle/>
                    <a:p>
                      <a:r>
                        <a:rPr lang="en-US" dirty="0" smtClean="0"/>
                        <a:t>15</a:t>
                      </a:r>
                      <a:r>
                        <a:rPr lang="en-US" baseline="0" dirty="0" smtClean="0"/>
                        <a:t> </a:t>
                      </a:r>
                      <a:r>
                        <a:rPr lang="en-US" dirty="0" smtClean="0"/>
                        <a:t>(TN)</a:t>
                      </a:r>
                      <a:endParaRPr lang="en-US" dirty="0"/>
                    </a:p>
                  </a:txBody>
                  <a:tcPr>
                    <a:solidFill>
                      <a:schemeClr val="accent3"/>
                    </a:solidFill>
                  </a:tcPr>
                </a:tc>
              </a:tr>
              <a:tr h="370840">
                <a:tc>
                  <a:txBody>
                    <a:bodyPr/>
                    <a:lstStyle/>
                    <a:p>
                      <a:endParaRPr lang="en-US" dirty="0"/>
                    </a:p>
                  </a:txBody>
                  <a:tcPr>
                    <a:solidFill>
                      <a:srgbClr val="FFFFFF"/>
                    </a:solidFill>
                  </a:tcPr>
                </a:tc>
                <a:tc>
                  <a:txBody>
                    <a:bodyPr/>
                    <a:lstStyle/>
                    <a:p>
                      <a:endParaRPr lang="en-US"/>
                    </a:p>
                  </a:txBody>
                  <a:tcPr>
                    <a:solidFill>
                      <a:srgbClr val="FFFFFF"/>
                    </a:solidFill>
                  </a:tcPr>
                </a:tc>
                <a:tc>
                  <a:txBody>
                    <a:bodyPr/>
                    <a:lstStyle/>
                    <a:p>
                      <a:endParaRPr lang="en-US"/>
                    </a:p>
                  </a:txBody>
                  <a:tcPr>
                    <a:solidFill>
                      <a:srgbClr val="FFFFFF"/>
                    </a:solidFill>
                  </a:tcPr>
                </a:tc>
                <a:tc>
                  <a:txBody>
                    <a:bodyPr/>
                    <a:lstStyle/>
                    <a:p>
                      <a:endParaRPr lang="en-US"/>
                    </a:p>
                  </a:txBody>
                  <a:tcPr>
                    <a:solidFill>
                      <a:srgbClr val="FFFFFF"/>
                    </a:solidFill>
                  </a:tcPr>
                </a:tc>
              </a:tr>
              <a:tr h="370840">
                <a:tc>
                  <a:txBody>
                    <a:bodyPr/>
                    <a:lstStyle/>
                    <a:p>
                      <a:endParaRPr lang="en-US" dirty="0"/>
                    </a:p>
                  </a:txBody>
                  <a:tcPr>
                    <a:solidFill>
                      <a:srgbClr val="FFFFFF"/>
                    </a:solidFill>
                  </a:tcPr>
                </a:tc>
                <a:tc>
                  <a:txBody>
                    <a:bodyPr/>
                    <a:lstStyle/>
                    <a:p>
                      <a:endParaRPr lang="en-US"/>
                    </a:p>
                  </a:txBody>
                  <a:tcPr>
                    <a:solidFill>
                      <a:srgbClr val="FFFFFF"/>
                    </a:solidFill>
                  </a:tcPr>
                </a:tc>
                <a:tc>
                  <a:txBody>
                    <a:bodyPr/>
                    <a:lstStyle/>
                    <a:p>
                      <a:endParaRPr lang="en-US"/>
                    </a:p>
                  </a:txBody>
                  <a:tcPr>
                    <a:solidFill>
                      <a:srgbClr val="FFFFFF"/>
                    </a:solidFill>
                  </a:tcPr>
                </a:tc>
                <a:tc>
                  <a:txBody>
                    <a:bodyPr/>
                    <a:lstStyle/>
                    <a:p>
                      <a:endParaRPr lang="en-US" dirty="0"/>
                    </a:p>
                  </a:txBody>
                  <a:tcPr>
                    <a:solidFill>
                      <a:srgbClr val="FFFFFF"/>
                    </a:solidFill>
                  </a:tcPr>
                </a:tc>
              </a:tr>
            </a:tbl>
          </a:graphicData>
        </a:graphic>
      </p:graphicFrame>
      <p:sp>
        <p:nvSpPr>
          <p:cNvPr id="3" name="TextBox 2"/>
          <p:cNvSpPr txBox="1"/>
          <p:nvPr/>
        </p:nvSpPr>
        <p:spPr>
          <a:xfrm>
            <a:off x="1020567" y="4297945"/>
            <a:ext cx="6939858" cy="923330"/>
          </a:xfrm>
          <a:prstGeom prst="rect">
            <a:avLst/>
          </a:prstGeom>
          <a:noFill/>
        </p:spPr>
        <p:txBody>
          <a:bodyPr wrap="square" rtlCol="0">
            <a:spAutoFit/>
          </a:bodyPr>
          <a:lstStyle/>
          <a:p>
            <a:pPr fontAlgn="t"/>
            <a:r>
              <a:rPr lang="en-US" b="1" dirty="0"/>
              <a:t>Viable predicted/</a:t>
            </a:r>
            <a:r>
              <a:rPr lang="en-US" b="1" dirty="0" smtClean="0"/>
              <a:t>observed (sensitivity)</a:t>
            </a:r>
            <a:r>
              <a:rPr lang="en-US" dirty="0" smtClean="0"/>
              <a:t>:                      </a:t>
            </a:r>
            <a:r>
              <a:rPr lang="en-US" b="1" dirty="0" smtClean="0"/>
              <a:t>93.2</a:t>
            </a:r>
            <a:r>
              <a:rPr lang="en-US" b="1" dirty="0"/>
              <a:t>%</a:t>
            </a:r>
            <a:endParaRPr lang="en-US" dirty="0"/>
          </a:p>
          <a:p>
            <a:pPr fontAlgn="t"/>
            <a:r>
              <a:rPr lang="en-US" b="1" dirty="0"/>
              <a:t>Essential predicted/</a:t>
            </a:r>
            <a:r>
              <a:rPr lang="en-US" b="1" dirty="0" smtClean="0"/>
              <a:t>observed (specificity)</a:t>
            </a:r>
            <a:r>
              <a:rPr lang="en-US" dirty="0" smtClean="0"/>
              <a:t>:                 </a:t>
            </a:r>
            <a:r>
              <a:rPr lang="en-US" b="1" dirty="0" smtClean="0"/>
              <a:t>93.8</a:t>
            </a:r>
            <a:r>
              <a:rPr lang="en-US" b="1" dirty="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model organisms under minimal 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0338024"/>
              </p:ext>
            </p:extLst>
          </p:nvPr>
        </p:nvGraphicFramePr>
        <p:xfrm>
          <a:off x="580194" y="1600200"/>
          <a:ext cx="8106606" cy="1651000"/>
        </p:xfrm>
        <a:graphic>
          <a:graphicData uri="http://schemas.openxmlformats.org/drawingml/2006/table">
            <a:tbl>
              <a:tblPr firstRow="1" bandRow="1">
                <a:tableStyleId>{5C22544A-7EE6-4342-B048-85BDC9FD1C3A}</a:tableStyleId>
              </a:tblPr>
              <a:tblGrid>
                <a:gridCol w="2349899"/>
                <a:gridCol w="1817079"/>
                <a:gridCol w="2075794"/>
                <a:gridCol w="1863834"/>
              </a:tblGrid>
              <a:tr h="370840">
                <a:tc>
                  <a:txBody>
                    <a:bodyPr/>
                    <a:lstStyle/>
                    <a:p>
                      <a:endParaRPr lang="en-US" dirty="0"/>
                    </a:p>
                  </a:txBody>
                  <a:tcPr/>
                </a:tc>
                <a:tc>
                  <a:txBody>
                    <a:bodyPr/>
                    <a:lstStyle/>
                    <a:p>
                      <a:r>
                        <a:rPr lang="en-US" dirty="0" smtClean="0"/>
                        <a:t>Yeast 4.0</a:t>
                      </a:r>
                      <a:r>
                        <a:rPr lang="en-US" baseline="30000" dirty="0" smtClean="0"/>
                        <a:t>1</a:t>
                      </a:r>
                      <a:endParaRPr lang="en-US" baseline="30000" dirty="0"/>
                    </a:p>
                  </a:txBody>
                  <a:tcPr/>
                </a:tc>
                <a:tc>
                  <a:txBody>
                    <a:bodyPr/>
                    <a:lstStyle/>
                    <a:p>
                      <a:r>
                        <a:rPr lang="en-US" i="1" dirty="0" err="1" smtClean="0"/>
                        <a:t>E.coli</a:t>
                      </a:r>
                      <a:r>
                        <a:rPr lang="en-US" dirty="0" smtClean="0"/>
                        <a:t> iJO1366</a:t>
                      </a:r>
                      <a:r>
                        <a:rPr lang="en-US" baseline="30000" dirty="0" smtClean="0"/>
                        <a:t>2</a:t>
                      </a:r>
                      <a:endParaRPr lang="en-US" baseline="30000" dirty="0"/>
                    </a:p>
                  </a:txBody>
                  <a:tcPr/>
                </a:tc>
                <a:tc>
                  <a:txBody>
                    <a:bodyPr/>
                    <a:lstStyle/>
                    <a:p>
                      <a:r>
                        <a:rPr lang="en-US" i="1" dirty="0" err="1" smtClean="0"/>
                        <a:t>Neurospora</a:t>
                      </a:r>
                      <a:endParaRPr lang="en-US" i="1" dirty="0"/>
                    </a:p>
                  </a:txBody>
                  <a:tcPr/>
                </a:tc>
              </a:tr>
              <a:tr h="370840">
                <a:tc>
                  <a:txBody>
                    <a:bodyPr/>
                    <a:lstStyle/>
                    <a:p>
                      <a:r>
                        <a:rPr lang="en-US" b="1" dirty="0" smtClean="0"/>
                        <a:t>Viable </a:t>
                      </a:r>
                    </a:p>
                    <a:p>
                      <a:r>
                        <a:rPr lang="en-US" b="1" dirty="0" smtClean="0"/>
                        <a:t>Predicted/</a:t>
                      </a:r>
                      <a:r>
                        <a:rPr lang="en-US" b="1" baseline="0" dirty="0" smtClean="0"/>
                        <a:t> Observed  </a:t>
                      </a:r>
                      <a:endParaRPr lang="en-US" b="1" dirty="0"/>
                    </a:p>
                  </a:txBody>
                  <a:tcPr/>
                </a:tc>
                <a:tc>
                  <a:txBody>
                    <a:bodyPr/>
                    <a:lstStyle/>
                    <a:p>
                      <a:r>
                        <a:rPr lang="en-US" dirty="0" smtClean="0"/>
                        <a:t>691/772=</a:t>
                      </a:r>
                      <a:r>
                        <a:rPr lang="en-US" b="1" dirty="0" smtClean="0"/>
                        <a:t>89.5%</a:t>
                      </a:r>
                      <a:endParaRPr lang="en-US" b="1" dirty="0"/>
                    </a:p>
                  </a:txBody>
                  <a:tcPr/>
                </a:tc>
                <a:tc>
                  <a:txBody>
                    <a:bodyPr/>
                    <a:lstStyle/>
                    <a:p>
                      <a:r>
                        <a:rPr lang="en-US" dirty="0" smtClean="0"/>
                        <a:t>1079/1159=</a:t>
                      </a:r>
                      <a:r>
                        <a:rPr lang="en-US" b="1" dirty="0" smtClean="0"/>
                        <a:t>91.2%</a:t>
                      </a:r>
                      <a:endParaRPr lang="en-US" b="1" dirty="0"/>
                    </a:p>
                  </a:txBody>
                  <a:tcPr/>
                </a:tc>
                <a:tc>
                  <a:txBody>
                    <a:bodyPr/>
                    <a:lstStyle/>
                    <a:p>
                      <a:r>
                        <a:rPr lang="en-US" dirty="0" smtClean="0"/>
                        <a:t>274/294=</a:t>
                      </a:r>
                      <a:r>
                        <a:rPr lang="en-US" b="1" dirty="0" smtClean="0"/>
                        <a:t>93.2%</a:t>
                      </a:r>
                      <a:endParaRPr lang="en-US" b="1" dirty="0"/>
                    </a:p>
                  </a:txBody>
                  <a:tcPr/>
                </a:tc>
              </a:tr>
              <a:tr h="370840">
                <a:tc>
                  <a:txBody>
                    <a:bodyPr/>
                    <a:lstStyle/>
                    <a:p>
                      <a:r>
                        <a:rPr lang="en-US" b="1" baseline="0" dirty="0" smtClean="0"/>
                        <a:t>Essential </a:t>
                      </a:r>
                    </a:p>
                    <a:p>
                      <a:r>
                        <a:rPr lang="en-US" b="1" baseline="0" dirty="0" smtClean="0"/>
                        <a:t>Predicted/Observed</a:t>
                      </a:r>
                      <a:endParaRPr lang="en-US" b="1" dirty="0"/>
                    </a:p>
                  </a:txBody>
                  <a:tcPr/>
                </a:tc>
                <a:tc>
                  <a:txBody>
                    <a:bodyPr/>
                    <a:lstStyle/>
                    <a:p>
                      <a:r>
                        <a:rPr lang="en-US" dirty="0" smtClean="0"/>
                        <a:t>49/152=</a:t>
                      </a:r>
                      <a:r>
                        <a:rPr lang="en-US" b="1" dirty="0" smtClean="0"/>
                        <a:t>32.3%</a:t>
                      </a:r>
                      <a:endParaRPr lang="en-US" b="1" dirty="0"/>
                    </a:p>
                  </a:txBody>
                  <a:tcPr/>
                </a:tc>
                <a:tc>
                  <a:txBody>
                    <a:bodyPr/>
                    <a:lstStyle/>
                    <a:p>
                      <a:r>
                        <a:rPr lang="en-US" dirty="0" smtClean="0"/>
                        <a:t>168/207=</a:t>
                      </a:r>
                      <a:r>
                        <a:rPr lang="en-US" b="1" dirty="0" smtClean="0"/>
                        <a:t>81.2%</a:t>
                      </a:r>
                      <a:endParaRPr lang="en-US" b="1" dirty="0"/>
                    </a:p>
                  </a:txBody>
                  <a:tcPr/>
                </a:tc>
                <a:tc>
                  <a:txBody>
                    <a:bodyPr/>
                    <a:lstStyle/>
                    <a:p>
                      <a:r>
                        <a:rPr lang="en-US" dirty="0" smtClean="0"/>
                        <a:t>15/16=</a:t>
                      </a:r>
                      <a:r>
                        <a:rPr lang="en-US" b="1" dirty="0" smtClean="0"/>
                        <a:t>93.8%</a:t>
                      </a:r>
                      <a:endParaRPr lang="en-US" b="1" dirty="0"/>
                    </a:p>
                  </a:txBody>
                  <a:tcPr/>
                </a:tc>
              </a:tr>
            </a:tbl>
          </a:graphicData>
        </a:graphic>
      </p:graphicFrame>
      <p:sp>
        <p:nvSpPr>
          <p:cNvPr id="5" name="TextBox 4"/>
          <p:cNvSpPr txBox="1"/>
          <p:nvPr/>
        </p:nvSpPr>
        <p:spPr>
          <a:xfrm>
            <a:off x="120946" y="5795871"/>
            <a:ext cx="5496629" cy="646331"/>
          </a:xfrm>
          <a:prstGeom prst="rect">
            <a:avLst/>
          </a:prstGeom>
          <a:noFill/>
        </p:spPr>
        <p:txBody>
          <a:bodyPr wrap="none" rtlCol="0">
            <a:spAutoFit/>
          </a:bodyPr>
          <a:lstStyle/>
          <a:p>
            <a:r>
              <a:rPr lang="en-US" dirty="0" smtClean="0"/>
              <a:t>[1] Dobson et al. BMC Systems Biology 2010, 4:145</a:t>
            </a:r>
          </a:p>
          <a:p>
            <a:r>
              <a:rPr lang="en-US" dirty="0" smtClean="0"/>
              <a:t>[2] Molecular Systems Biology 7 Article number: 535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6" y="274638"/>
            <a:ext cx="8229600" cy="1143000"/>
          </a:xfrm>
        </p:spPr>
        <p:txBody>
          <a:bodyPr>
            <a:noAutofit/>
          </a:bodyPr>
          <a:lstStyle/>
          <a:p>
            <a:r>
              <a:rPr lang="en-US" sz="3200" dirty="0" smtClean="0"/>
              <a:t>Supplemental rescue test set</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97253193"/>
              </p:ext>
            </p:extLst>
          </p:nvPr>
        </p:nvGraphicFramePr>
        <p:xfrm>
          <a:off x="457200" y="1600200"/>
          <a:ext cx="8229600" cy="11125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solidFill>
                      <a:srgbClr val="FFFFFF"/>
                    </a:solidFill>
                  </a:tcPr>
                </a:tc>
                <a:tc>
                  <a:txBody>
                    <a:bodyPr/>
                    <a:lstStyle/>
                    <a:p>
                      <a:endParaRPr lang="en-US" dirty="0"/>
                    </a:p>
                  </a:txBody>
                  <a:tcPr/>
                </a:tc>
                <a:tc>
                  <a:txBody>
                    <a:bodyPr/>
                    <a:lstStyle/>
                    <a:p>
                      <a:r>
                        <a:rPr lang="en-US" dirty="0" smtClean="0"/>
                        <a:t>Predicted</a:t>
                      </a:r>
                      <a:endParaRPr lang="en-US" dirty="0"/>
                    </a:p>
                  </a:txBody>
                  <a:tcPr/>
                </a:tc>
                <a:tc>
                  <a:txBody>
                    <a:bodyPr/>
                    <a:lstStyle/>
                    <a:p>
                      <a:endParaRPr lang="en-US"/>
                    </a:p>
                  </a:txBody>
                  <a:tcPr/>
                </a:tc>
              </a:tr>
              <a:tr h="370840">
                <a:tc>
                  <a:txBody>
                    <a:bodyPr/>
                    <a:lstStyle/>
                    <a:p>
                      <a:endParaRPr lang="en-US" dirty="0"/>
                    </a:p>
                  </a:txBody>
                  <a:tcPr>
                    <a:solidFill>
                      <a:schemeClr val="accent1"/>
                    </a:solidFill>
                  </a:tcPr>
                </a:tc>
                <a:tc>
                  <a:txBody>
                    <a:bodyPr/>
                    <a:lstStyle/>
                    <a:p>
                      <a:endParaRPr lang="en-US"/>
                    </a:p>
                  </a:txBody>
                  <a:tcPr/>
                </a:tc>
                <a:tc>
                  <a:txBody>
                    <a:bodyPr/>
                    <a:lstStyle/>
                    <a:p>
                      <a:r>
                        <a:rPr lang="en-US" b="1" dirty="0" smtClean="0"/>
                        <a:t>Growth</a:t>
                      </a:r>
                      <a:endParaRPr lang="en-US" b="1" dirty="0"/>
                    </a:p>
                  </a:txBody>
                  <a:tcPr/>
                </a:tc>
                <a:tc>
                  <a:txBody>
                    <a:bodyPr/>
                    <a:lstStyle/>
                    <a:p>
                      <a:r>
                        <a:rPr lang="en-US" b="1" dirty="0" smtClean="0"/>
                        <a:t>No-growth</a:t>
                      </a:r>
                      <a:endParaRPr lang="en-US" b="1" dirty="0"/>
                    </a:p>
                  </a:txBody>
                  <a:tcPr/>
                </a:tc>
              </a:tr>
              <a:tr h="370840">
                <a:tc>
                  <a:txBody>
                    <a:bodyPr/>
                    <a:lstStyle/>
                    <a:p>
                      <a:r>
                        <a:rPr lang="en-US" b="1" dirty="0" smtClean="0">
                          <a:solidFill>
                            <a:schemeClr val="bg1"/>
                          </a:solidFill>
                        </a:rPr>
                        <a:t>Observed</a:t>
                      </a:r>
                      <a:endParaRPr lang="en-US" b="1" dirty="0">
                        <a:solidFill>
                          <a:schemeClr val="bg1"/>
                        </a:solidFill>
                      </a:endParaRPr>
                    </a:p>
                  </a:txBody>
                  <a:tcPr>
                    <a:solidFill>
                      <a:schemeClr val="accent1"/>
                    </a:solidFill>
                  </a:tcPr>
                </a:tc>
                <a:tc>
                  <a:txBody>
                    <a:bodyPr/>
                    <a:lstStyle/>
                    <a:p>
                      <a:r>
                        <a:rPr lang="en-US" b="1" dirty="0" smtClean="0"/>
                        <a:t>Growth</a:t>
                      </a:r>
                      <a:endParaRPr lang="en-US" b="1" dirty="0"/>
                    </a:p>
                  </a:txBody>
                  <a:tcPr/>
                </a:tc>
                <a:tc>
                  <a:txBody>
                    <a:bodyPr/>
                    <a:lstStyle/>
                    <a:p>
                      <a:r>
                        <a:rPr lang="en-US" dirty="0" smtClean="0"/>
                        <a:t>23 (TP)</a:t>
                      </a:r>
                      <a:endParaRPr lang="en-US" dirty="0"/>
                    </a:p>
                  </a:txBody>
                  <a:tcPr>
                    <a:solidFill>
                      <a:schemeClr val="accent3"/>
                    </a:solidFill>
                  </a:tcPr>
                </a:tc>
                <a:tc>
                  <a:txBody>
                    <a:bodyPr/>
                    <a:lstStyle/>
                    <a:p>
                      <a:r>
                        <a:rPr lang="en-US" dirty="0" smtClean="0"/>
                        <a:t>5 (FN)</a:t>
                      </a:r>
                      <a:endParaRPr lang="en-US" dirty="0"/>
                    </a:p>
                  </a:txBody>
                  <a:tcPr/>
                </a:tc>
              </a:tr>
            </a:tbl>
          </a:graphicData>
        </a:graphic>
      </p:graphicFrame>
      <p:sp>
        <p:nvSpPr>
          <p:cNvPr id="4" name="TextBox 3"/>
          <p:cNvSpPr txBox="1"/>
          <p:nvPr/>
        </p:nvSpPr>
        <p:spPr>
          <a:xfrm>
            <a:off x="1577008" y="2948160"/>
            <a:ext cx="6939858" cy="646331"/>
          </a:xfrm>
          <a:prstGeom prst="rect">
            <a:avLst/>
          </a:prstGeom>
          <a:noFill/>
        </p:spPr>
        <p:txBody>
          <a:bodyPr wrap="square" rtlCol="0">
            <a:spAutoFit/>
          </a:bodyPr>
          <a:lstStyle/>
          <a:p>
            <a:pPr fontAlgn="t"/>
            <a:r>
              <a:rPr lang="en-US" b="1" dirty="0" smtClean="0"/>
              <a:t>Rescues </a:t>
            </a:r>
            <a:r>
              <a:rPr lang="en-US" b="1" dirty="0"/>
              <a:t>predicted/</a:t>
            </a:r>
            <a:r>
              <a:rPr lang="en-US" b="1" dirty="0" smtClean="0"/>
              <a:t>observed (sensitivity)</a:t>
            </a:r>
            <a:r>
              <a:rPr lang="en-US" dirty="0" smtClean="0"/>
              <a:t>:                      </a:t>
            </a:r>
            <a:r>
              <a:rPr lang="en-US" b="1" dirty="0" smtClean="0"/>
              <a:t>82.1%</a:t>
            </a:r>
            <a:endParaRPr lang="en-US" dirty="0"/>
          </a:p>
          <a:p>
            <a:endParaRPr lang="en-US" dirty="0"/>
          </a:p>
        </p:txBody>
      </p:sp>
      <p:sp>
        <p:nvSpPr>
          <p:cNvPr id="5" name="TextBox 4"/>
          <p:cNvSpPr txBox="1"/>
          <p:nvPr/>
        </p:nvSpPr>
        <p:spPr>
          <a:xfrm>
            <a:off x="958313" y="3751508"/>
            <a:ext cx="6939858" cy="2031325"/>
          </a:xfrm>
          <a:prstGeom prst="rect">
            <a:avLst/>
          </a:prstGeom>
          <a:noFill/>
        </p:spPr>
        <p:txBody>
          <a:bodyPr wrap="square" rtlCol="0">
            <a:spAutoFit/>
          </a:bodyPr>
          <a:lstStyle/>
          <a:p>
            <a:pPr fontAlgn="t"/>
            <a:r>
              <a:rPr lang="en-US" b="1" dirty="0" smtClean="0"/>
              <a:t>trp-1,3 rescued by tryptophan</a:t>
            </a:r>
          </a:p>
          <a:p>
            <a:pPr fontAlgn="t"/>
            <a:r>
              <a:rPr lang="en-US" b="1" dirty="0" smtClean="0"/>
              <a:t>nic-3 rescued by  </a:t>
            </a:r>
            <a:r>
              <a:rPr lang="en-US" b="1" dirty="0" err="1" smtClean="0"/>
              <a:t>nicotinamide</a:t>
            </a:r>
            <a:endParaRPr lang="en-US" b="1" dirty="0" smtClean="0"/>
          </a:p>
          <a:p>
            <a:pPr fontAlgn="t"/>
            <a:r>
              <a:rPr lang="en-US" b="1" dirty="0" smtClean="0"/>
              <a:t>cys-11 rescued by sulfate, </a:t>
            </a:r>
            <a:r>
              <a:rPr lang="en-US" b="1" dirty="0" err="1" smtClean="0"/>
              <a:t>thiosulfite</a:t>
            </a:r>
            <a:r>
              <a:rPr lang="en-US" b="1" dirty="0" smtClean="0"/>
              <a:t>, methionine, cysteine</a:t>
            </a:r>
          </a:p>
          <a:p>
            <a:pPr fontAlgn="t"/>
            <a:endParaRPr lang="en-US" b="1" dirty="0" smtClean="0"/>
          </a:p>
          <a:p>
            <a:pPr fontAlgn="t"/>
            <a:endParaRPr lang="en-US" b="1" dirty="0" smtClean="0"/>
          </a:p>
          <a:p>
            <a:pPr fontAlgn="t"/>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Multiple knockouts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377681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Lethality</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30851" y="1621652"/>
            <a:ext cx="6135092" cy="4728873"/>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26"/>
            <a:ext cx="8229600" cy="1143000"/>
          </a:xfrm>
        </p:spPr>
        <p:txBody>
          <a:bodyPr/>
          <a:lstStyle/>
          <a:p>
            <a:r>
              <a:rPr lang="en-US" dirty="0" smtClean="0"/>
              <a:t>Pathway interpretation</a:t>
            </a:r>
            <a:endParaRPr lang="en-US" dirty="0"/>
          </a:p>
        </p:txBody>
      </p:sp>
      <p:pic>
        <p:nvPicPr>
          <p:cNvPr id="8" name="Picture 7" descr="uc-5 and pyr-1 no structures.pdf"/>
          <p:cNvPicPr>
            <a:picLocks noChangeAspect="1"/>
          </p:cNvPicPr>
          <p:nvPr/>
        </p:nvPicPr>
        <p:blipFill rotWithShape="1">
          <a:blip r:embed="rId3" cstate="email">
            <a:extLst>
              <a:ext uri="{28A0092B-C50C-407E-A947-70E740481C1C}">
                <a14:useLocalDpi xmlns:a14="http://schemas.microsoft.com/office/drawing/2010/main"/>
              </a:ext>
            </a:extLst>
          </a:blip>
          <a:srcRect t="-6884" b="31465"/>
          <a:stretch/>
        </p:blipFill>
        <p:spPr>
          <a:xfrm>
            <a:off x="1143000" y="1033272"/>
            <a:ext cx="6858000" cy="5047488"/>
          </a:xfrm>
          <a:prstGeom prst="rect">
            <a:avLst/>
          </a:prstGeom>
        </p:spPr>
      </p:pic>
    </p:spTree>
    <p:extLst>
      <p:ext uri="{BB962C8B-B14F-4D97-AF65-F5344CB8AC3E}">
        <p14:creationId xmlns:p14="http://schemas.microsoft.com/office/powerpoint/2010/main" val="8752556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Synthetic lethal rescues computationally predicted</a:t>
            </a:r>
            <a:endParaRPr lang="en-US"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462813" y="1417638"/>
            <a:ext cx="6293499" cy="5216395"/>
          </a:xfrm>
        </p:spPr>
      </p:pic>
    </p:spTree>
    <p:extLst>
      <p:ext uri="{BB962C8B-B14F-4D97-AF65-F5344CB8AC3E}">
        <p14:creationId xmlns:p14="http://schemas.microsoft.com/office/powerpoint/2010/main" val="27837890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interpretation</a:t>
            </a:r>
            <a:endParaRPr lang="en-US" dirty="0"/>
          </a:p>
        </p:txBody>
      </p:sp>
      <p:pic>
        <p:nvPicPr>
          <p:cNvPr id="6" name="Content Placeholder 5" descr="pro-3-and-ota.pdf"/>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34265" t="-2" r="-5740" b="26477"/>
          <a:stretch/>
        </p:blipFill>
        <p:spPr>
          <a:xfrm>
            <a:off x="640080" y="1332840"/>
            <a:ext cx="7626096" cy="5340096"/>
          </a:xfrm>
        </p:spPr>
      </p:pic>
    </p:spTree>
    <p:extLst>
      <p:ext uri="{BB962C8B-B14F-4D97-AF65-F5344CB8AC3E}">
        <p14:creationId xmlns:p14="http://schemas.microsoft.com/office/powerpoint/2010/main" val="24251887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
            </a:r>
            <a:r>
              <a:rPr lang="en-US" dirty="0" smtClean="0"/>
              <a:t>henotype arrays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464732" y="1476300"/>
            <a:ext cx="5637100" cy="5375844"/>
          </a:xfrm>
        </p:spPr>
      </p:pic>
    </p:spTree>
    <p:extLst>
      <p:ext uri="{BB962C8B-B14F-4D97-AF65-F5344CB8AC3E}">
        <p14:creationId xmlns:p14="http://schemas.microsoft.com/office/powerpoint/2010/main" val="24187682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87" y="158366"/>
            <a:ext cx="10151305" cy="1115960"/>
          </a:xfrm>
        </p:spPr>
        <p:txBody>
          <a:bodyPr>
            <a:noAutofit/>
          </a:bodyPr>
          <a:lstStyle/>
          <a:p>
            <a:r>
              <a:rPr lang="en-US" sz="3600" dirty="0" smtClean="0"/>
              <a:t>Genome sequence to metabolic model</a:t>
            </a:r>
            <a:endParaRPr lang="en-US" sz="3600" dirty="0"/>
          </a:p>
        </p:txBody>
      </p:sp>
      <p:pic>
        <p:nvPicPr>
          <p:cNvPr id="12" name="Picture 11" descr="TCA.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4568" y="1603629"/>
            <a:ext cx="2467136" cy="1872863"/>
          </a:xfrm>
          <a:prstGeom prst="rect">
            <a:avLst/>
          </a:prstGeom>
        </p:spPr>
      </p:pic>
      <p:pic>
        <p:nvPicPr>
          <p:cNvPr id="15" name="Picture 14" descr="neurospora-cellular-overview.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3356" y="4369766"/>
            <a:ext cx="3768728" cy="1970187"/>
          </a:xfrm>
          <a:prstGeom prst="rect">
            <a:avLst/>
          </a:prstGeom>
        </p:spPr>
      </p:pic>
      <p:sp>
        <p:nvSpPr>
          <p:cNvPr id="22" name="TextBox 21"/>
          <p:cNvSpPr txBox="1"/>
          <p:nvPr/>
        </p:nvSpPr>
        <p:spPr>
          <a:xfrm>
            <a:off x="3113356" y="955973"/>
            <a:ext cx="1249561" cy="369332"/>
          </a:xfrm>
          <a:prstGeom prst="rect">
            <a:avLst/>
          </a:prstGeom>
          <a:noFill/>
        </p:spPr>
        <p:txBody>
          <a:bodyPr wrap="none" rtlCol="0">
            <a:spAutoFit/>
          </a:bodyPr>
          <a:lstStyle/>
          <a:p>
            <a:r>
              <a:rPr lang="en-US" b="1" dirty="0" smtClean="0">
                <a:solidFill>
                  <a:srgbClr val="FF0000"/>
                </a:solidFill>
              </a:rPr>
              <a:t>Pathways</a:t>
            </a:r>
          </a:p>
        </p:txBody>
      </p:sp>
      <p:pic>
        <p:nvPicPr>
          <p:cNvPr id="31" name="Picture 30" descr="bookPi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8392" y="1417638"/>
            <a:ext cx="1040409" cy="1578803"/>
          </a:xfrm>
          <a:prstGeom prst="rect">
            <a:avLst/>
          </a:prstGeom>
        </p:spPr>
      </p:pic>
      <p:sp>
        <p:nvSpPr>
          <p:cNvPr id="33" name="TextBox 32"/>
          <p:cNvSpPr txBox="1"/>
          <p:nvPr/>
        </p:nvSpPr>
        <p:spPr>
          <a:xfrm>
            <a:off x="5223929" y="955973"/>
            <a:ext cx="1249335" cy="369332"/>
          </a:xfrm>
          <a:prstGeom prst="rect">
            <a:avLst/>
          </a:prstGeom>
          <a:noFill/>
        </p:spPr>
        <p:txBody>
          <a:bodyPr wrap="none" rtlCol="0">
            <a:spAutoFit/>
          </a:bodyPr>
          <a:lstStyle/>
          <a:p>
            <a:r>
              <a:rPr lang="en-US" b="1" dirty="0" smtClean="0">
                <a:solidFill>
                  <a:srgbClr val="FF0000"/>
                </a:solidFill>
              </a:rPr>
              <a:t>Literature </a:t>
            </a:r>
          </a:p>
        </p:txBody>
      </p:sp>
      <p:pic>
        <p:nvPicPr>
          <p:cNvPr id="34" name="Picture 33" descr="vogel-sm.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6287" y="2499963"/>
            <a:ext cx="976529" cy="976529"/>
          </a:xfrm>
          <a:prstGeom prst="rect">
            <a:avLst/>
          </a:prstGeom>
        </p:spPr>
      </p:pic>
      <p:sp>
        <p:nvSpPr>
          <p:cNvPr id="36" name="TextBox 35"/>
          <p:cNvSpPr txBox="1"/>
          <p:nvPr/>
        </p:nvSpPr>
        <p:spPr>
          <a:xfrm>
            <a:off x="7898895" y="1417638"/>
            <a:ext cx="1031465" cy="923330"/>
          </a:xfrm>
          <a:prstGeom prst="rect">
            <a:avLst/>
          </a:prstGeom>
          <a:noFill/>
        </p:spPr>
        <p:txBody>
          <a:bodyPr wrap="none" rtlCol="0">
            <a:spAutoFit/>
          </a:bodyPr>
          <a:lstStyle/>
          <a:p>
            <a:r>
              <a:rPr lang="en-US" dirty="0" smtClean="0"/>
              <a:t>Nutrient </a:t>
            </a:r>
          </a:p>
          <a:p>
            <a:r>
              <a:rPr lang="en-US" dirty="0" smtClean="0"/>
              <a:t>media</a:t>
            </a:r>
          </a:p>
          <a:p>
            <a:r>
              <a:rPr lang="en-US" dirty="0" smtClean="0"/>
              <a:t>(</a:t>
            </a:r>
            <a:r>
              <a:rPr lang="en-US" dirty="0" err="1" smtClean="0"/>
              <a:t>Vogels</a:t>
            </a:r>
            <a:r>
              <a:rPr lang="en-US" dirty="0" smtClean="0"/>
              <a:t>)</a:t>
            </a:r>
            <a:endParaRPr lang="en-US" dirty="0"/>
          </a:p>
        </p:txBody>
      </p:sp>
      <p:sp>
        <p:nvSpPr>
          <p:cNvPr id="37" name="TextBox 36"/>
          <p:cNvSpPr txBox="1"/>
          <p:nvPr/>
        </p:nvSpPr>
        <p:spPr>
          <a:xfrm>
            <a:off x="3948562" y="4000434"/>
            <a:ext cx="1788320" cy="369332"/>
          </a:xfrm>
          <a:prstGeom prst="rect">
            <a:avLst/>
          </a:prstGeom>
          <a:noFill/>
        </p:spPr>
        <p:txBody>
          <a:bodyPr wrap="none" rtlCol="0">
            <a:spAutoFit/>
          </a:bodyPr>
          <a:lstStyle/>
          <a:p>
            <a:r>
              <a:rPr lang="en-US" dirty="0" err="1" smtClean="0"/>
              <a:t>NeurosporaCyc</a:t>
            </a:r>
            <a:endParaRPr lang="en-US" dirty="0"/>
          </a:p>
        </p:txBody>
      </p:sp>
      <p:sp>
        <p:nvSpPr>
          <p:cNvPr id="24" name="TextBox 23"/>
          <p:cNvSpPr txBox="1"/>
          <p:nvPr/>
        </p:nvSpPr>
        <p:spPr>
          <a:xfrm>
            <a:off x="600915" y="955973"/>
            <a:ext cx="1211014" cy="369332"/>
          </a:xfrm>
          <a:prstGeom prst="rect">
            <a:avLst/>
          </a:prstGeom>
          <a:noFill/>
        </p:spPr>
        <p:txBody>
          <a:bodyPr wrap="none" rtlCol="0">
            <a:spAutoFit/>
          </a:bodyPr>
          <a:lstStyle/>
          <a:p>
            <a:r>
              <a:rPr lang="en-US" b="1" dirty="0" smtClean="0">
                <a:solidFill>
                  <a:srgbClr val="FF0000"/>
                </a:solidFill>
              </a:rPr>
              <a:t>Elements</a:t>
            </a:r>
          </a:p>
        </p:txBody>
      </p:sp>
      <p:sp>
        <p:nvSpPr>
          <p:cNvPr id="29" name="TextBox 28"/>
          <p:cNvSpPr txBox="1"/>
          <p:nvPr/>
        </p:nvSpPr>
        <p:spPr>
          <a:xfrm>
            <a:off x="7760036" y="955973"/>
            <a:ext cx="1185203" cy="369332"/>
          </a:xfrm>
          <a:prstGeom prst="rect">
            <a:avLst/>
          </a:prstGeom>
          <a:noFill/>
        </p:spPr>
        <p:txBody>
          <a:bodyPr wrap="none" rtlCol="0">
            <a:spAutoFit/>
          </a:bodyPr>
          <a:lstStyle/>
          <a:p>
            <a:r>
              <a:rPr lang="en-US" b="1" dirty="0" smtClean="0">
                <a:solidFill>
                  <a:srgbClr val="FF0000"/>
                </a:solidFill>
              </a:rPr>
              <a:t>Metadata</a:t>
            </a:r>
          </a:p>
        </p:txBody>
      </p:sp>
      <p:grpSp>
        <p:nvGrpSpPr>
          <p:cNvPr id="42" name="Group 41"/>
          <p:cNvGrpSpPr/>
          <p:nvPr/>
        </p:nvGrpSpPr>
        <p:grpSpPr>
          <a:xfrm>
            <a:off x="184113" y="2882620"/>
            <a:ext cx="2044619" cy="1754274"/>
            <a:chOff x="222834" y="1582061"/>
            <a:chExt cx="2044619" cy="1754274"/>
          </a:xfrm>
        </p:grpSpPr>
        <p:pic>
          <p:nvPicPr>
            <p:cNvPr id="10" name="Picture 9" descr="dockingbeispie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834" y="1976663"/>
              <a:ext cx="2044619" cy="1359672"/>
            </a:xfrm>
            <a:prstGeom prst="rect">
              <a:avLst/>
            </a:prstGeom>
          </p:spPr>
        </p:pic>
        <p:sp>
          <p:nvSpPr>
            <p:cNvPr id="41" name="TextBox 40"/>
            <p:cNvSpPr txBox="1"/>
            <p:nvPr/>
          </p:nvSpPr>
          <p:spPr>
            <a:xfrm>
              <a:off x="575504" y="1582061"/>
              <a:ext cx="1339279" cy="369332"/>
            </a:xfrm>
            <a:prstGeom prst="rect">
              <a:avLst/>
            </a:prstGeom>
            <a:noFill/>
          </p:spPr>
          <p:txBody>
            <a:bodyPr wrap="none" rtlCol="0">
              <a:spAutoFit/>
            </a:bodyPr>
            <a:lstStyle/>
            <a:p>
              <a:r>
                <a:rPr lang="en-US" dirty="0" smtClean="0"/>
                <a:t>Complexes</a:t>
              </a:r>
              <a:endParaRPr lang="en-US" dirty="0"/>
            </a:p>
          </p:txBody>
        </p:sp>
      </p:grpSp>
      <p:grpSp>
        <p:nvGrpSpPr>
          <p:cNvPr id="44" name="Group 43"/>
          <p:cNvGrpSpPr/>
          <p:nvPr/>
        </p:nvGrpSpPr>
        <p:grpSpPr>
          <a:xfrm>
            <a:off x="0" y="1601966"/>
            <a:ext cx="2412844" cy="1003993"/>
            <a:chOff x="1" y="3550439"/>
            <a:chExt cx="2412844" cy="1003993"/>
          </a:xfrm>
        </p:grpSpPr>
        <p:pic>
          <p:nvPicPr>
            <p:cNvPr id="40" name="Picture 39" descr="citrate-dehydratase.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3951221"/>
              <a:ext cx="2412844" cy="603211"/>
            </a:xfrm>
            <a:prstGeom prst="rect">
              <a:avLst/>
            </a:prstGeom>
          </p:spPr>
        </p:pic>
        <p:sp>
          <p:nvSpPr>
            <p:cNvPr id="43" name="TextBox 42"/>
            <p:cNvSpPr txBox="1"/>
            <p:nvPr/>
          </p:nvSpPr>
          <p:spPr>
            <a:xfrm>
              <a:off x="600860" y="3550439"/>
              <a:ext cx="1211126" cy="369332"/>
            </a:xfrm>
            <a:prstGeom prst="rect">
              <a:avLst/>
            </a:prstGeom>
            <a:noFill/>
          </p:spPr>
          <p:txBody>
            <a:bodyPr wrap="none" rtlCol="0">
              <a:spAutoFit/>
            </a:bodyPr>
            <a:lstStyle/>
            <a:p>
              <a:r>
                <a:rPr lang="en-US" dirty="0" smtClean="0"/>
                <a:t>Reactions</a:t>
              </a:r>
              <a:endParaRPr lang="en-US" dirty="0"/>
            </a:p>
          </p:txBody>
        </p:sp>
      </p:grpSp>
      <p:grpSp>
        <p:nvGrpSpPr>
          <p:cNvPr id="46" name="Group 45"/>
          <p:cNvGrpSpPr/>
          <p:nvPr/>
        </p:nvGrpSpPr>
        <p:grpSpPr>
          <a:xfrm>
            <a:off x="464140" y="4913554"/>
            <a:ext cx="1484564" cy="1944446"/>
            <a:chOff x="575504" y="4913554"/>
            <a:chExt cx="1484564" cy="1944446"/>
          </a:xfrm>
        </p:grpSpPr>
        <p:pic>
          <p:nvPicPr>
            <p:cNvPr id="18" name="Picture 17" descr="glucose-transport.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404" y="5264802"/>
              <a:ext cx="1230764" cy="1593198"/>
            </a:xfrm>
            <a:prstGeom prst="rect">
              <a:avLst/>
            </a:prstGeom>
          </p:spPr>
        </p:pic>
        <p:sp>
          <p:nvSpPr>
            <p:cNvPr id="45" name="TextBox 44"/>
            <p:cNvSpPr txBox="1"/>
            <p:nvPr/>
          </p:nvSpPr>
          <p:spPr>
            <a:xfrm>
              <a:off x="575504" y="4913554"/>
              <a:ext cx="1484564" cy="369332"/>
            </a:xfrm>
            <a:prstGeom prst="rect">
              <a:avLst/>
            </a:prstGeom>
            <a:noFill/>
          </p:spPr>
          <p:txBody>
            <a:bodyPr wrap="none" rtlCol="0">
              <a:spAutoFit/>
            </a:bodyPr>
            <a:lstStyle/>
            <a:p>
              <a:r>
                <a:rPr lang="en-US" dirty="0" smtClean="0"/>
                <a:t>Transporters</a:t>
              </a:r>
              <a:endParaRPr lang="en-US" dirty="0"/>
            </a:p>
          </p:txBody>
        </p:sp>
      </p:grpSp>
      <p:sp>
        <p:nvSpPr>
          <p:cNvPr id="47" name="Right Arrow 46"/>
          <p:cNvSpPr/>
          <p:nvPr/>
        </p:nvSpPr>
        <p:spPr>
          <a:xfrm rot="5400000">
            <a:off x="3514553" y="3524680"/>
            <a:ext cx="447167" cy="420849"/>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2500451" y="5154874"/>
            <a:ext cx="447167" cy="399970"/>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rot="5400000">
            <a:off x="5513298" y="3524681"/>
            <a:ext cx="447167" cy="420849"/>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Picture 50" descr="pie-chart-3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12864" y="4722171"/>
            <a:ext cx="1531136" cy="1427784"/>
          </a:xfrm>
          <a:prstGeom prst="rect">
            <a:avLst/>
          </a:prstGeom>
        </p:spPr>
      </p:pic>
      <p:sp>
        <p:nvSpPr>
          <p:cNvPr id="52" name="TextBox 51"/>
          <p:cNvSpPr txBox="1"/>
          <p:nvPr/>
        </p:nvSpPr>
        <p:spPr>
          <a:xfrm>
            <a:off x="7655965" y="4096466"/>
            <a:ext cx="1425171" cy="646331"/>
          </a:xfrm>
          <a:prstGeom prst="rect">
            <a:avLst/>
          </a:prstGeom>
          <a:noFill/>
        </p:spPr>
        <p:txBody>
          <a:bodyPr wrap="square" rtlCol="0">
            <a:spAutoFit/>
          </a:bodyPr>
          <a:lstStyle/>
          <a:p>
            <a:r>
              <a:rPr lang="en-US" dirty="0" smtClean="0"/>
              <a:t>Biomass composition</a:t>
            </a:r>
            <a:endParaRPr lang="en-US" dirty="0"/>
          </a:p>
        </p:txBody>
      </p:sp>
      <p:sp>
        <p:nvSpPr>
          <p:cNvPr id="53" name="Right Arrow 52"/>
          <p:cNvSpPr/>
          <p:nvPr/>
        </p:nvSpPr>
        <p:spPr>
          <a:xfrm rot="10800000">
            <a:off x="7021327" y="5154874"/>
            <a:ext cx="447167" cy="399970"/>
          </a:xfrm>
          <a:prstGeom prst="rightArrow">
            <a:avLst/>
          </a:prstGeom>
          <a:solidFill>
            <a:schemeClr val="accent5">
              <a:lumMod val="7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0769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sz="half" idx="1"/>
          </p:nvPr>
        </p:nvSpPr>
        <p:spPr/>
        <p:txBody>
          <a:bodyPr>
            <a:normAutofit fontScale="62500" lnSpcReduction="20000"/>
          </a:bodyPr>
          <a:lstStyle/>
          <a:p>
            <a:pPr marL="0" indent="0">
              <a:buNone/>
            </a:pPr>
            <a:r>
              <a:rPr lang="en-US" u="sng" dirty="0">
                <a:latin typeface="Helvetica" pitchFamily="34" charset="0"/>
              </a:rPr>
              <a:t>Boston University</a:t>
            </a:r>
          </a:p>
          <a:p>
            <a:pPr marL="0" indent="0">
              <a:buNone/>
            </a:pPr>
            <a:r>
              <a:rPr lang="en-US" dirty="0">
                <a:latin typeface="Helvetica" pitchFamily="34" charset="0"/>
              </a:rPr>
              <a:t>James </a:t>
            </a:r>
            <a:r>
              <a:rPr lang="en-US" dirty="0" err="1">
                <a:latin typeface="Helvetica" pitchFamily="34" charset="0"/>
              </a:rPr>
              <a:t>Galagan</a:t>
            </a:r>
            <a:endParaRPr lang="en-US" dirty="0">
              <a:latin typeface="Helvetica" pitchFamily="34" charset="0"/>
            </a:endParaRPr>
          </a:p>
          <a:p>
            <a:pPr marL="0" indent="0">
              <a:buNone/>
            </a:pPr>
            <a:r>
              <a:rPr lang="en-US" dirty="0">
                <a:latin typeface="Helvetica" pitchFamily="34" charset="0"/>
              </a:rPr>
              <a:t>Jonathan </a:t>
            </a:r>
            <a:r>
              <a:rPr lang="en-US" dirty="0" err="1">
                <a:latin typeface="Helvetica" pitchFamily="34" charset="0"/>
              </a:rPr>
              <a:t>Dreyfuss</a:t>
            </a:r>
            <a:r>
              <a:rPr lang="en-US" dirty="0">
                <a:latin typeface="Helvetica" pitchFamily="34" charset="0"/>
              </a:rPr>
              <a:t>  </a:t>
            </a:r>
          </a:p>
          <a:p>
            <a:pPr marL="0" indent="0">
              <a:buNone/>
            </a:pPr>
            <a:r>
              <a:rPr lang="en-US" dirty="0">
                <a:latin typeface="Helvetica" pitchFamily="34" charset="0"/>
              </a:rPr>
              <a:t>Andrew Krueger</a:t>
            </a:r>
          </a:p>
          <a:p>
            <a:pPr marL="0" indent="0">
              <a:buNone/>
            </a:pPr>
            <a:endParaRPr lang="en-US" u="sng" dirty="0" smtClean="0">
              <a:latin typeface="Helvetica" pitchFamily="34" charset="0"/>
            </a:endParaRPr>
          </a:p>
          <a:p>
            <a:pPr marL="0" indent="0">
              <a:buNone/>
            </a:pPr>
            <a:r>
              <a:rPr lang="en-US" u="sng" dirty="0" smtClean="0">
                <a:latin typeface="Helvetica" pitchFamily="34" charset="0"/>
              </a:rPr>
              <a:t>OHSU</a:t>
            </a:r>
            <a:endParaRPr lang="en-US" u="sng" dirty="0">
              <a:latin typeface="Helvetica" pitchFamily="34" charset="0"/>
            </a:endParaRPr>
          </a:p>
          <a:p>
            <a:pPr marL="0" indent="0">
              <a:buNone/>
            </a:pPr>
            <a:r>
              <a:rPr lang="en-US" dirty="0">
                <a:latin typeface="Helvetica" pitchFamily="34" charset="0"/>
              </a:rPr>
              <a:t>Heather Hood</a:t>
            </a:r>
          </a:p>
          <a:p>
            <a:endParaRPr lang="en-US" dirty="0">
              <a:latin typeface="Helvetica" pitchFamily="34" charset="0"/>
            </a:endParaRPr>
          </a:p>
          <a:p>
            <a:pPr marL="0" indent="0">
              <a:buNone/>
            </a:pPr>
            <a:r>
              <a:rPr lang="en-US" u="sng" dirty="0">
                <a:latin typeface="Helvetica" pitchFamily="34" charset="0"/>
              </a:rPr>
              <a:t>Texas A&amp;M</a:t>
            </a:r>
          </a:p>
          <a:p>
            <a:pPr marL="0" indent="0">
              <a:buNone/>
            </a:pPr>
            <a:r>
              <a:rPr lang="en-US" dirty="0">
                <a:latin typeface="Helvetica" pitchFamily="34" charset="0"/>
              </a:rPr>
              <a:t>Joe </a:t>
            </a:r>
            <a:r>
              <a:rPr lang="en-US" dirty="0" err="1">
                <a:latin typeface="Helvetica" pitchFamily="34" charset="0"/>
              </a:rPr>
              <a:t>Sturino</a:t>
            </a:r>
            <a:r>
              <a:rPr lang="en-US" baseline="30000" dirty="0">
                <a:latin typeface="Helvetica" pitchFamily="34" charset="0"/>
              </a:rPr>
              <a:t> </a:t>
            </a:r>
            <a:r>
              <a:rPr lang="en-US" dirty="0">
                <a:latin typeface="Helvetica" pitchFamily="34" charset="0"/>
              </a:rPr>
              <a:t>                 </a:t>
            </a:r>
          </a:p>
          <a:p>
            <a:pPr marL="0" indent="0">
              <a:buNone/>
            </a:pPr>
            <a:r>
              <a:rPr lang="en-US" dirty="0">
                <a:latin typeface="Helvetica" pitchFamily="34" charset="0"/>
              </a:rPr>
              <a:t>Matt </a:t>
            </a:r>
            <a:r>
              <a:rPr lang="en-US" dirty="0" smtClean="0">
                <a:latin typeface="Helvetica" pitchFamily="34" charset="0"/>
              </a:rPr>
              <a:t>Sachs</a:t>
            </a:r>
          </a:p>
          <a:p>
            <a:pPr marL="0" indent="0">
              <a:buNone/>
            </a:pPr>
            <a:endParaRPr lang="en-US" u="sng" dirty="0" smtClean="0"/>
          </a:p>
          <a:p>
            <a:pPr marL="0" indent="0">
              <a:buNone/>
            </a:pPr>
            <a:r>
              <a:rPr lang="en-US" u="sng" dirty="0" smtClean="0"/>
              <a:t>UC </a:t>
            </a:r>
            <a:r>
              <a:rPr lang="en-US" u="sng" dirty="0"/>
              <a:t>Riverside</a:t>
            </a:r>
          </a:p>
          <a:p>
            <a:pPr marL="0" indent="0">
              <a:buNone/>
            </a:pPr>
            <a:r>
              <a:rPr lang="en-US" dirty="0"/>
              <a:t>Kathy </a:t>
            </a:r>
            <a:r>
              <a:rPr lang="en-US" dirty="0" err="1"/>
              <a:t>Borkovich</a:t>
            </a:r>
            <a:endParaRPr lang="en-US" dirty="0"/>
          </a:p>
          <a:p>
            <a:pPr marL="0" indent="0">
              <a:buNone/>
            </a:pPr>
            <a:r>
              <a:rPr lang="en-US" dirty="0"/>
              <a:t>Jacqueline </a:t>
            </a:r>
            <a:r>
              <a:rPr lang="en-US" dirty="0" err="1"/>
              <a:t>Servin</a:t>
            </a:r>
            <a:endParaRPr lang="en-US" dirty="0"/>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648200" y="1600200"/>
            <a:ext cx="4038600" cy="5008138"/>
          </a:xfrm>
        </p:spPr>
        <p:txBody>
          <a:bodyPr>
            <a:normAutofit fontScale="62500" lnSpcReduction="20000"/>
          </a:bodyPr>
          <a:lstStyle/>
          <a:p>
            <a:pPr marL="0" indent="0">
              <a:buNone/>
            </a:pPr>
            <a:r>
              <a:rPr lang="en-US" u="sng" dirty="0" smtClean="0"/>
              <a:t>University of Leeds</a:t>
            </a:r>
          </a:p>
          <a:p>
            <a:pPr marL="0" indent="0">
              <a:buNone/>
            </a:pPr>
            <a:r>
              <a:rPr lang="en-US" dirty="0" smtClean="0"/>
              <a:t>Alan Radford</a:t>
            </a:r>
          </a:p>
          <a:p>
            <a:pPr marL="0" indent="0">
              <a:buNone/>
            </a:pPr>
            <a:endParaRPr lang="en-US" dirty="0"/>
          </a:p>
          <a:p>
            <a:pPr marL="0" indent="0">
              <a:buNone/>
            </a:pPr>
            <a:r>
              <a:rPr lang="en-US" u="sng" dirty="0" smtClean="0"/>
              <a:t>SRI</a:t>
            </a:r>
          </a:p>
          <a:p>
            <a:pPr marL="0" indent="0">
              <a:buNone/>
            </a:pPr>
            <a:r>
              <a:rPr lang="en-US" dirty="0" smtClean="0"/>
              <a:t>Peter Karp</a:t>
            </a:r>
          </a:p>
          <a:p>
            <a:pPr marL="0" indent="0">
              <a:buNone/>
            </a:pPr>
            <a:r>
              <a:rPr lang="en-US" dirty="0" smtClean="0"/>
              <a:t>Mario </a:t>
            </a:r>
            <a:r>
              <a:rPr lang="en-US" dirty="0" err="1" smtClean="0"/>
              <a:t>Latendresse</a:t>
            </a:r>
            <a:endParaRPr lang="en-US" dirty="0" smtClean="0"/>
          </a:p>
          <a:p>
            <a:pPr marL="0" indent="0">
              <a:buNone/>
            </a:pPr>
            <a:endParaRPr lang="en-US" dirty="0"/>
          </a:p>
          <a:p>
            <a:pPr marL="0" indent="0">
              <a:buNone/>
            </a:pPr>
            <a:r>
              <a:rPr lang="en-US" u="sng" dirty="0" smtClean="0"/>
              <a:t>Broad Institute</a:t>
            </a:r>
          </a:p>
          <a:p>
            <a:pPr marL="0" indent="0">
              <a:buNone/>
            </a:pPr>
            <a:r>
              <a:rPr lang="en-US" dirty="0" smtClean="0"/>
              <a:t>Christian </a:t>
            </a:r>
            <a:r>
              <a:rPr lang="en-US" dirty="0" err="1" smtClean="0"/>
              <a:t>Stolte</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u="sng" dirty="0" smtClean="0"/>
              <a:t>Citizen </a:t>
            </a:r>
            <a:r>
              <a:rPr lang="en-US" u="sng" dirty="0"/>
              <a:t>Scientist</a:t>
            </a:r>
          </a:p>
          <a:p>
            <a:pPr marL="0" indent="0">
              <a:buNone/>
            </a:pPr>
            <a:r>
              <a:rPr lang="en-US" dirty="0"/>
              <a:t>Linda </a:t>
            </a:r>
            <a:r>
              <a:rPr lang="en-US" dirty="0" err="1"/>
              <a:t>Ocasio</a:t>
            </a:r>
            <a:endParaRPr lang="en-US" dirty="0"/>
          </a:p>
        </p:txBody>
      </p:sp>
    </p:spTree>
    <p:extLst>
      <p:ext uri="{BB962C8B-B14F-4D97-AF65-F5344CB8AC3E}">
        <p14:creationId xmlns:p14="http://schemas.microsoft.com/office/powerpoint/2010/main" val="1118301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246352" y="1372918"/>
            <a:ext cx="3244722" cy="5440362"/>
          </a:xfrm>
          <a:prstGeom prst="rect">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EFICAz2 predicts enzymes</a:t>
            </a:r>
            <a:endParaRPr lang="en-US" dirty="0"/>
          </a:p>
        </p:txBody>
      </p:sp>
      <p:pic>
        <p:nvPicPr>
          <p:cNvPr id="11" name="Picture 10" descr="neurospora_crassa_6_post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15" y="2203990"/>
            <a:ext cx="1317145" cy="4450527"/>
          </a:xfrm>
          <a:prstGeom prst="rect">
            <a:avLst/>
          </a:prstGeom>
        </p:spPr>
      </p:pic>
      <p:grpSp>
        <p:nvGrpSpPr>
          <p:cNvPr id="34" name="Group 33"/>
          <p:cNvGrpSpPr/>
          <p:nvPr/>
        </p:nvGrpSpPr>
        <p:grpSpPr>
          <a:xfrm>
            <a:off x="6323323" y="2284145"/>
            <a:ext cx="2756657" cy="3572987"/>
            <a:chOff x="5445411" y="1908419"/>
            <a:chExt cx="3634570" cy="3948714"/>
          </a:xfrm>
        </p:grpSpPr>
        <p:pic>
          <p:nvPicPr>
            <p:cNvPr id="20" name="Picture 19" descr="citrate-dehydratase.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6735" y="2898268"/>
              <a:ext cx="2691922" cy="672981"/>
            </a:xfrm>
            <a:prstGeom prst="rect">
              <a:avLst/>
            </a:prstGeom>
          </p:spPr>
        </p:pic>
        <p:pic>
          <p:nvPicPr>
            <p:cNvPr id="21" name="Picture 20" descr="2.3.3.1.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5411" y="5259415"/>
              <a:ext cx="3634570" cy="597718"/>
            </a:xfrm>
            <a:prstGeom prst="rect">
              <a:avLst/>
            </a:prstGeom>
          </p:spPr>
        </p:pic>
        <p:sp>
          <p:nvSpPr>
            <p:cNvPr id="23" name="TextBox 22"/>
            <p:cNvSpPr txBox="1"/>
            <p:nvPr/>
          </p:nvSpPr>
          <p:spPr>
            <a:xfrm>
              <a:off x="7079348" y="3815169"/>
              <a:ext cx="366700" cy="1326553"/>
            </a:xfrm>
            <a:prstGeom prst="rect">
              <a:avLst/>
            </a:prstGeom>
            <a:noFill/>
          </p:spPr>
          <p:txBody>
            <a:bodyPr wrap="square" rtlCol="0">
              <a:spAutoFit/>
            </a:bodyPr>
            <a:lstStyle/>
            <a:p>
              <a:r>
                <a:rPr lang="en-US" sz="3600" dirty="0" smtClean="0"/>
                <a:t>…</a:t>
              </a:r>
              <a:endParaRPr lang="en-US" sz="3600" dirty="0"/>
            </a:p>
          </p:txBody>
        </p:sp>
        <p:pic>
          <p:nvPicPr>
            <p:cNvPr id="24" name="Picture 23" descr="1.1.1.37.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6217" y="1908419"/>
              <a:ext cx="3312959" cy="745930"/>
            </a:xfrm>
            <a:prstGeom prst="rect">
              <a:avLst/>
            </a:prstGeom>
          </p:spPr>
        </p:pic>
      </p:grpSp>
      <p:sp>
        <p:nvSpPr>
          <p:cNvPr id="35" name="TextBox 34"/>
          <p:cNvSpPr txBox="1"/>
          <p:nvPr/>
        </p:nvSpPr>
        <p:spPr>
          <a:xfrm rot="16200000">
            <a:off x="3891903" y="3926888"/>
            <a:ext cx="2613563" cy="584776"/>
          </a:xfrm>
          <a:prstGeom prst="rect">
            <a:avLst/>
          </a:prstGeom>
          <a:noFill/>
        </p:spPr>
        <p:txBody>
          <a:bodyPr wrap="square" rtlCol="0">
            <a:spAutoFit/>
          </a:bodyPr>
          <a:lstStyle/>
          <a:p>
            <a:r>
              <a:rPr lang="en-US" sz="2800" dirty="0" smtClean="0"/>
              <a:t>Decision</a:t>
            </a:r>
            <a:r>
              <a:rPr lang="en-US" sz="3200" dirty="0" smtClean="0"/>
              <a:t> tree</a:t>
            </a:r>
            <a:endParaRPr lang="en-US" sz="3200" dirty="0"/>
          </a:p>
        </p:txBody>
      </p:sp>
      <p:grpSp>
        <p:nvGrpSpPr>
          <p:cNvPr id="54" name="Group 53"/>
          <p:cNvGrpSpPr/>
          <p:nvPr/>
        </p:nvGrpSpPr>
        <p:grpSpPr>
          <a:xfrm>
            <a:off x="2246351" y="1466862"/>
            <a:ext cx="2137537" cy="5049343"/>
            <a:chOff x="2353679" y="1466862"/>
            <a:chExt cx="2137537" cy="5049343"/>
          </a:xfrm>
        </p:grpSpPr>
        <p:grpSp>
          <p:nvGrpSpPr>
            <p:cNvPr id="49" name="Group 48"/>
            <p:cNvGrpSpPr/>
            <p:nvPr/>
          </p:nvGrpSpPr>
          <p:grpSpPr>
            <a:xfrm>
              <a:off x="2353679" y="1466862"/>
              <a:ext cx="2137537" cy="783848"/>
              <a:chOff x="2353679" y="1466862"/>
              <a:chExt cx="2137537" cy="783848"/>
            </a:xfrm>
          </p:grpSpPr>
          <p:grpSp>
            <p:nvGrpSpPr>
              <p:cNvPr id="38" name="Group 37"/>
              <p:cNvGrpSpPr/>
              <p:nvPr/>
            </p:nvGrpSpPr>
            <p:grpSpPr>
              <a:xfrm>
                <a:off x="2353679" y="1863434"/>
                <a:ext cx="2137537" cy="387276"/>
                <a:chOff x="2362623" y="2158586"/>
                <a:chExt cx="2137537" cy="387276"/>
              </a:xfrm>
            </p:grpSpPr>
            <p:pic>
              <p:nvPicPr>
                <p:cNvPr id="25" name="Picture 24" descr="prosite.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16072" y="2186928"/>
                  <a:ext cx="859641" cy="358934"/>
                </a:xfrm>
                <a:prstGeom prst="rect">
                  <a:avLst/>
                </a:prstGeom>
              </p:spPr>
            </p:pic>
            <p:pic>
              <p:nvPicPr>
                <p:cNvPr id="26" name="Picture 25" descr="sprot1.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5383" y="2158586"/>
                  <a:ext cx="694777" cy="340557"/>
                </a:xfrm>
                <a:prstGeom prst="rect">
                  <a:avLst/>
                </a:prstGeom>
              </p:spPr>
            </p:pic>
            <p:pic>
              <p:nvPicPr>
                <p:cNvPr id="27" name="Picture 26" descr="pfam.gi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62623" y="2252979"/>
                  <a:ext cx="612121" cy="220005"/>
                </a:xfrm>
                <a:prstGeom prst="rect">
                  <a:avLst/>
                </a:prstGeom>
              </p:spPr>
            </p:pic>
          </p:grpSp>
          <p:sp>
            <p:nvSpPr>
              <p:cNvPr id="37" name="TextBox 36"/>
              <p:cNvSpPr txBox="1"/>
              <p:nvPr/>
            </p:nvSpPr>
            <p:spPr>
              <a:xfrm>
                <a:off x="2778337" y="1466862"/>
                <a:ext cx="1288221" cy="369332"/>
              </a:xfrm>
              <a:prstGeom prst="rect">
                <a:avLst/>
              </a:prstGeom>
              <a:noFill/>
            </p:spPr>
            <p:txBody>
              <a:bodyPr wrap="none" rtlCol="0">
                <a:spAutoFit/>
              </a:bodyPr>
              <a:lstStyle/>
              <a:p>
                <a:r>
                  <a:rPr lang="en-US" dirty="0" smtClean="0"/>
                  <a:t>Databases</a:t>
                </a:r>
                <a:endParaRPr lang="en-US" dirty="0"/>
              </a:p>
            </p:txBody>
          </p:sp>
        </p:grpSp>
        <p:grpSp>
          <p:nvGrpSpPr>
            <p:cNvPr id="50" name="Group 49"/>
            <p:cNvGrpSpPr/>
            <p:nvPr/>
          </p:nvGrpSpPr>
          <p:grpSpPr>
            <a:xfrm>
              <a:off x="2813502" y="2545791"/>
              <a:ext cx="1217891" cy="911303"/>
              <a:chOff x="2813502" y="2545791"/>
              <a:chExt cx="1217891" cy="911303"/>
            </a:xfrm>
          </p:grpSpPr>
          <p:pic>
            <p:nvPicPr>
              <p:cNvPr id="33" name="Picture 32" descr="HM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13502" y="2848148"/>
                <a:ext cx="1217891" cy="608946"/>
              </a:xfrm>
              <a:prstGeom prst="rect">
                <a:avLst/>
              </a:prstGeom>
            </p:spPr>
          </p:pic>
          <p:sp>
            <p:nvSpPr>
              <p:cNvPr id="39" name="TextBox 38"/>
              <p:cNvSpPr txBox="1"/>
              <p:nvPr/>
            </p:nvSpPr>
            <p:spPr>
              <a:xfrm>
                <a:off x="2996771" y="2545791"/>
                <a:ext cx="851352" cy="369332"/>
              </a:xfrm>
              <a:prstGeom prst="rect">
                <a:avLst/>
              </a:prstGeom>
              <a:noFill/>
            </p:spPr>
            <p:txBody>
              <a:bodyPr wrap="none" rtlCol="0">
                <a:spAutoFit/>
              </a:bodyPr>
              <a:lstStyle/>
              <a:p>
                <a:r>
                  <a:rPr lang="en-US" dirty="0" err="1" smtClean="0"/>
                  <a:t>HMMs</a:t>
                </a:r>
                <a:endParaRPr lang="en-US" dirty="0"/>
              </a:p>
            </p:txBody>
          </p:sp>
        </p:grpSp>
        <p:grpSp>
          <p:nvGrpSpPr>
            <p:cNvPr id="51" name="Group 50"/>
            <p:cNvGrpSpPr/>
            <p:nvPr/>
          </p:nvGrpSpPr>
          <p:grpSpPr>
            <a:xfrm>
              <a:off x="2665271" y="3591183"/>
              <a:ext cx="1514353" cy="1319297"/>
              <a:chOff x="2665271" y="3591183"/>
              <a:chExt cx="1514353" cy="1319297"/>
            </a:xfrm>
          </p:grpSpPr>
          <p:pic>
            <p:nvPicPr>
              <p:cNvPr id="32" name="Picture 31" descr="FDR2.tiff"/>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65271" y="3987347"/>
                <a:ext cx="1514353" cy="923133"/>
              </a:xfrm>
              <a:prstGeom prst="rect">
                <a:avLst/>
              </a:prstGeom>
            </p:spPr>
          </p:pic>
          <p:sp>
            <p:nvSpPr>
              <p:cNvPr id="40" name="TextBox 39"/>
              <p:cNvSpPr txBox="1"/>
              <p:nvPr/>
            </p:nvSpPr>
            <p:spPr>
              <a:xfrm>
                <a:off x="3092870" y="3591183"/>
                <a:ext cx="659155" cy="369332"/>
              </a:xfrm>
              <a:prstGeom prst="rect">
                <a:avLst/>
              </a:prstGeom>
              <a:noFill/>
            </p:spPr>
            <p:txBody>
              <a:bodyPr wrap="none" rtlCol="0">
                <a:spAutoFit/>
              </a:bodyPr>
              <a:lstStyle/>
              <a:p>
                <a:r>
                  <a:rPr lang="en-US" dirty="0" smtClean="0"/>
                  <a:t>FDR</a:t>
                </a:r>
                <a:endParaRPr lang="en-US" dirty="0"/>
              </a:p>
            </p:txBody>
          </p:sp>
        </p:grpSp>
        <p:grpSp>
          <p:nvGrpSpPr>
            <p:cNvPr id="52" name="Group 51"/>
            <p:cNvGrpSpPr/>
            <p:nvPr/>
          </p:nvGrpSpPr>
          <p:grpSpPr>
            <a:xfrm>
              <a:off x="2735921" y="4981960"/>
              <a:ext cx="1373053" cy="1534245"/>
              <a:chOff x="2735921" y="4981960"/>
              <a:chExt cx="1373053" cy="1534245"/>
            </a:xfrm>
          </p:grpSpPr>
          <p:pic>
            <p:nvPicPr>
              <p:cNvPr id="30" name="Picture 29" descr="220px-Svm_separating_hyperplanes.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35921" y="5205564"/>
                <a:ext cx="1373053" cy="1310641"/>
              </a:xfrm>
              <a:prstGeom prst="rect">
                <a:avLst/>
              </a:prstGeom>
            </p:spPr>
          </p:pic>
          <p:sp>
            <p:nvSpPr>
              <p:cNvPr id="44" name="TextBox 43"/>
              <p:cNvSpPr txBox="1"/>
              <p:nvPr/>
            </p:nvSpPr>
            <p:spPr>
              <a:xfrm>
                <a:off x="3080008" y="4981960"/>
                <a:ext cx="684878" cy="369332"/>
              </a:xfrm>
              <a:prstGeom prst="rect">
                <a:avLst/>
              </a:prstGeom>
              <a:noFill/>
            </p:spPr>
            <p:txBody>
              <a:bodyPr wrap="none" rtlCol="0">
                <a:spAutoFit/>
              </a:bodyPr>
              <a:lstStyle/>
              <a:p>
                <a:r>
                  <a:rPr lang="en-US" dirty="0" smtClean="0"/>
                  <a:t>SVM</a:t>
                </a:r>
                <a:endParaRPr lang="en-US" dirty="0"/>
              </a:p>
            </p:txBody>
          </p:sp>
        </p:grpSp>
      </p:grpSp>
      <p:sp>
        <p:nvSpPr>
          <p:cNvPr id="53" name="Right Arrow 52"/>
          <p:cNvSpPr/>
          <p:nvPr/>
        </p:nvSpPr>
        <p:spPr>
          <a:xfrm>
            <a:off x="4379763"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a:off x="5838519"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Arrow 56"/>
          <p:cNvSpPr/>
          <p:nvPr/>
        </p:nvSpPr>
        <p:spPr>
          <a:xfrm>
            <a:off x="1633071"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203315" y="1606150"/>
            <a:ext cx="1544526" cy="646331"/>
          </a:xfrm>
          <a:prstGeom prst="rect">
            <a:avLst/>
          </a:prstGeom>
          <a:noFill/>
        </p:spPr>
        <p:txBody>
          <a:bodyPr wrap="none" rtlCol="0">
            <a:spAutoFit/>
          </a:bodyPr>
          <a:lstStyle/>
          <a:p>
            <a:r>
              <a:rPr lang="en-US" b="1" dirty="0" smtClean="0"/>
              <a:t>9934 protein </a:t>
            </a:r>
          </a:p>
          <a:p>
            <a:r>
              <a:rPr lang="en-US" b="1" dirty="0" smtClean="0"/>
              <a:t>sequences</a:t>
            </a:r>
            <a:endParaRPr lang="en-US" b="1" dirty="0"/>
          </a:p>
        </p:txBody>
      </p:sp>
      <p:sp>
        <p:nvSpPr>
          <p:cNvPr id="59" name="TextBox 58"/>
          <p:cNvSpPr txBox="1"/>
          <p:nvPr/>
        </p:nvSpPr>
        <p:spPr>
          <a:xfrm>
            <a:off x="6680800" y="1467651"/>
            <a:ext cx="2041701" cy="646331"/>
          </a:xfrm>
          <a:prstGeom prst="rect">
            <a:avLst/>
          </a:prstGeom>
          <a:noFill/>
        </p:spPr>
        <p:txBody>
          <a:bodyPr wrap="square" rtlCol="0">
            <a:spAutoFit/>
          </a:bodyPr>
          <a:lstStyle/>
          <a:p>
            <a:r>
              <a:rPr lang="en-US" b="1" dirty="0" smtClean="0">
                <a:solidFill>
                  <a:srgbClr val="FF0000"/>
                </a:solidFill>
              </a:rPr>
              <a:t>1993 enzymes</a:t>
            </a:r>
          </a:p>
          <a:p>
            <a:r>
              <a:rPr lang="en-US" b="1" dirty="0" smtClean="0">
                <a:solidFill>
                  <a:srgbClr val="FF0000"/>
                </a:solidFill>
              </a:rPr>
              <a:t>1770 reactions</a:t>
            </a:r>
            <a:endParaRPr lang="en-US" b="1" dirty="0">
              <a:solidFill>
                <a:srgbClr val="FF0000"/>
              </a:solidFill>
            </a:endParaRPr>
          </a:p>
        </p:txBody>
      </p:sp>
      <p:sp>
        <p:nvSpPr>
          <p:cNvPr id="60" name="TextBox 59"/>
          <p:cNvSpPr txBox="1"/>
          <p:nvPr/>
        </p:nvSpPr>
        <p:spPr>
          <a:xfrm>
            <a:off x="2388016" y="6493525"/>
            <a:ext cx="2879930" cy="276999"/>
          </a:xfrm>
          <a:prstGeom prst="rect">
            <a:avLst/>
          </a:prstGeom>
          <a:noFill/>
        </p:spPr>
        <p:txBody>
          <a:bodyPr wrap="square" rtlCol="0">
            <a:spAutoFit/>
          </a:bodyPr>
          <a:lstStyle/>
          <a:p>
            <a:r>
              <a:rPr lang="en-US" sz="1200" b="1" dirty="0" smtClean="0"/>
              <a:t>BMC Bioinformatics 2009, 10:107</a:t>
            </a:r>
            <a:endParaRPr lang="en-US" sz="1200" b="1" dirty="0"/>
          </a:p>
        </p:txBody>
      </p:sp>
    </p:spTree>
    <p:extLst>
      <p:ext uri="{BB962C8B-B14F-4D97-AF65-F5344CB8AC3E}">
        <p14:creationId xmlns:p14="http://schemas.microsoft.com/office/powerpoint/2010/main" val="20869693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424106" y="1417638"/>
            <a:ext cx="2773543" cy="5440362"/>
          </a:xfrm>
          <a:prstGeom prst="rect">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Protein Complex editor</a:t>
            </a:r>
            <a:endParaRPr lang="en-US" dirty="0"/>
          </a:p>
        </p:txBody>
      </p:sp>
      <p:sp>
        <p:nvSpPr>
          <p:cNvPr id="56" name="Right Arrow 55"/>
          <p:cNvSpPr/>
          <p:nvPr/>
        </p:nvSpPr>
        <p:spPr>
          <a:xfrm rot="5400000">
            <a:off x="4527042" y="1904136"/>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Arrow 56"/>
          <p:cNvSpPr/>
          <p:nvPr/>
        </p:nvSpPr>
        <p:spPr>
          <a:xfrm>
            <a:off x="6289898" y="4158855"/>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203315" y="1606151"/>
            <a:ext cx="2749613" cy="646331"/>
          </a:xfrm>
          <a:prstGeom prst="rect">
            <a:avLst/>
          </a:prstGeom>
          <a:noFill/>
        </p:spPr>
        <p:txBody>
          <a:bodyPr wrap="square" rtlCol="0">
            <a:spAutoFit/>
          </a:bodyPr>
          <a:lstStyle/>
          <a:p>
            <a:r>
              <a:rPr lang="en-US" b="1" dirty="0" smtClean="0"/>
              <a:t>182 reactions with </a:t>
            </a:r>
            <a:r>
              <a:rPr lang="en-US" b="1" dirty="0" err="1" smtClean="0"/>
              <a:t>isozymes</a:t>
            </a:r>
            <a:r>
              <a:rPr lang="en-US" b="1" dirty="0" smtClean="0"/>
              <a:t> or complexes</a:t>
            </a:r>
            <a:endParaRPr lang="en-US" b="1" dirty="0"/>
          </a:p>
        </p:txBody>
      </p:sp>
      <p:sp>
        <p:nvSpPr>
          <p:cNvPr id="59" name="TextBox 58"/>
          <p:cNvSpPr txBox="1"/>
          <p:nvPr/>
        </p:nvSpPr>
        <p:spPr>
          <a:xfrm>
            <a:off x="6785112" y="1467651"/>
            <a:ext cx="2221542" cy="1200329"/>
          </a:xfrm>
          <a:prstGeom prst="rect">
            <a:avLst/>
          </a:prstGeom>
          <a:noFill/>
        </p:spPr>
        <p:txBody>
          <a:bodyPr wrap="square" rtlCol="0">
            <a:spAutoFit/>
          </a:bodyPr>
          <a:lstStyle/>
          <a:p>
            <a:r>
              <a:rPr lang="en-US" b="1" dirty="0" smtClean="0">
                <a:solidFill>
                  <a:srgbClr val="FF0000"/>
                </a:solidFill>
              </a:rPr>
              <a:t>56 complexes experimentally validated through literature search</a:t>
            </a:r>
            <a:endParaRPr lang="en-US" b="1" dirty="0">
              <a:solidFill>
                <a:srgbClr val="FF0000"/>
              </a:solidFill>
            </a:endParaRPr>
          </a:p>
        </p:txBody>
      </p:sp>
      <p:sp>
        <p:nvSpPr>
          <p:cNvPr id="41" name="TextBox 40"/>
          <p:cNvSpPr txBox="1"/>
          <p:nvPr/>
        </p:nvSpPr>
        <p:spPr>
          <a:xfrm>
            <a:off x="49995" y="3201303"/>
            <a:ext cx="3441968" cy="3631764"/>
          </a:xfrm>
          <a:prstGeom prst="rect">
            <a:avLst/>
          </a:prstGeom>
          <a:noFill/>
        </p:spPr>
        <p:txBody>
          <a:bodyPr wrap="none" rtlCol="0">
            <a:spAutoFit/>
          </a:bodyPr>
          <a:lstStyle/>
          <a:p>
            <a:pPr>
              <a:buFont typeface="Arial"/>
              <a:buChar char="•"/>
            </a:pPr>
            <a:r>
              <a:rPr lang="en-US" dirty="0" smtClean="0"/>
              <a:t> 2-oxoisovalerate alpha subunit</a:t>
            </a:r>
          </a:p>
          <a:p>
            <a:pPr>
              <a:buFont typeface="Arial"/>
              <a:buChar char="•"/>
            </a:pPr>
            <a:r>
              <a:rPr lang="en-US" dirty="0" smtClean="0"/>
              <a:t> 2-oxoisovalerate beta subunit</a:t>
            </a:r>
          </a:p>
          <a:p>
            <a:r>
              <a:rPr lang="en-US" dirty="0" smtClean="0"/>
              <a:t>     </a:t>
            </a:r>
            <a:r>
              <a:rPr lang="en-US" sz="3200" dirty="0" smtClean="0"/>
              <a:t>…</a:t>
            </a:r>
          </a:p>
          <a:p>
            <a:pPr>
              <a:buFont typeface="Arial"/>
              <a:buChar char="•"/>
            </a:pPr>
            <a:r>
              <a:rPr lang="en-US" dirty="0" smtClean="0"/>
              <a:t> fatty acid </a:t>
            </a:r>
            <a:r>
              <a:rPr lang="en-US" dirty="0" err="1" smtClean="0"/>
              <a:t>synthase</a:t>
            </a:r>
            <a:r>
              <a:rPr lang="en-US" dirty="0" smtClean="0"/>
              <a:t> beta</a:t>
            </a:r>
          </a:p>
          <a:p>
            <a:r>
              <a:rPr lang="en-US" dirty="0" smtClean="0"/>
              <a:t>subunit </a:t>
            </a:r>
            <a:r>
              <a:rPr lang="en-US" dirty="0" err="1" smtClean="0"/>
              <a:t>dehydratase</a:t>
            </a:r>
            <a:endParaRPr lang="en-US" dirty="0" smtClean="0"/>
          </a:p>
          <a:p>
            <a:pPr>
              <a:buFont typeface="Arial"/>
              <a:buChar char="•"/>
            </a:pPr>
            <a:r>
              <a:rPr lang="en-US" dirty="0" smtClean="0"/>
              <a:t> fatty acid </a:t>
            </a:r>
            <a:r>
              <a:rPr lang="en-US" dirty="0" err="1" smtClean="0"/>
              <a:t>synthase</a:t>
            </a:r>
            <a:r>
              <a:rPr lang="en-US" dirty="0" smtClean="0"/>
              <a:t> alpha </a:t>
            </a:r>
          </a:p>
          <a:p>
            <a:r>
              <a:rPr lang="en-US" dirty="0" smtClean="0"/>
              <a:t>subunit </a:t>
            </a:r>
            <a:r>
              <a:rPr lang="en-US" dirty="0" err="1" smtClean="0"/>
              <a:t>reductase</a:t>
            </a:r>
            <a:endParaRPr lang="en-US" dirty="0" smtClean="0"/>
          </a:p>
          <a:p>
            <a:pPr>
              <a:buFont typeface="Arial"/>
              <a:buChar char="•"/>
            </a:pPr>
            <a:endParaRPr lang="en-US" dirty="0" smtClean="0"/>
          </a:p>
          <a:p>
            <a:endParaRPr lang="en-US" dirty="0" smtClean="0"/>
          </a:p>
          <a:p>
            <a:endParaRPr lang="en-US" dirty="0" smtClean="0"/>
          </a:p>
          <a:p>
            <a:pPr>
              <a:buFont typeface="Arial"/>
              <a:buChar char="•"/>
            </a:pPr>
            <a:endParaRPr lang="en-US" dirty="0" smtClean="0"/>
          </a:p>
          <a:p>
            <a:endParaRPr lang="en-US" dirty="0"/>
          </a:p>
        </p:txBody>
      </p:sp>
      <p:sp>
        <p:nvSpPr>
          <p:cNvPr id="48" name="TextBox 47"/>
          <p:cNvSpPr txBox="1"/>
          <p:nvPr/>
        </p:nvSpPr>
        <p:spPr>
          <a:xfrm>
            <a:off x="3622847" y="1659548"/>
            <a:ext cx="2413013" cy="646331"/>
          </a:xfrm>
          <a:prstGeom prst="rect">
            <a:avLst/>
          </a:prstGeom>
          <a:noFill/>
        </p:spPr>
        <p:txBody>
          <a:bodyPr wrap="square" rtlCol="0">
            <a:spAutoFit/>
          </a:bodyPr>
          <a:lstStyle/>
          <a:p>
            <a:pPr algn="ctr"/>
            <a:r>
              <a:rPr lang="en-US" dirty="0" smtClean="0"/>
              <a:t>Identify multiple genes of reaction</a:t>
            </a:r>
            <a:endParaRPr lang="en-US" dirty="0"/>
          </a:p>
        </p:txBody>
      </p:sp>
      <p:sp>
        <p:nvSpPr>
          <p:cNvPr id="52" name="Right Arrow 51"/>
          <p:cNvSpPr/>
          <p:nvPr/>
        </p:nvSpPr>
        <p:spPr>
          <a:xfrm rot="5400000">
            <a:off x="4527042" y="3536576"/>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3401109" y="4511409"/>
            <a:ext cx="2979500" cy="646331"/>
          </a:xfrm>
          <a:prstGeom prst="rect">
            <a:avLst/>
          </a:prstGeom>
          <a:noFill/>
        </p:spPr>
        <p:txBody>
          <a:bodyPr wrap="square" rtlCol="0">
            <a:spAutoFit/>
          </a:bodyPr>
          <a:lstStyle/>
          <a:p>
            <a:pPr algn="ctr"/>
            <a:r>
              <a:rPr lang="en-US" dirty="0" smtClean="0"/>
              <a:t>Allow curator to validate potential complexes</a:t>
            </a:r>
            <a:endParaRPr lang="en-US" dirty="0"/>
          </a:p>
        </p:txBody>
      </p:sp>
      <p:pic>
        <p:nvPicPr>
          <p:cNvPr id="21" name="Picture 20" descr="dockingbeispi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7716" y="3488874"/>
            <a:ext cx="2196602" cy="1194694"/>
          </a:xfrm>
          <a:prstGeom prst="rect">
            <a:avLst/>
          </a:prstGeom>
        </p:spPr>
      </p:pic>
      <p:sp>
        <p:nvSpPr>
          <p:cNvPr id="22" name="TextBox 21"/>
          <p:cNvSpPr txBox="1"/>
          <p:nvPr/>
        </p:nvSpPr>
        <p:spPr>
          <a:xfrm>
            <a:off x="7087482" y="2910312"/>
            <a:ext cx="1910321" cy="646331"/>
          </a:xfrm>
          <a:prstGeom prst="rect">
            <a:avLst/>
          </a:prstGeom>
          <a:noFill/>
        </p:spPr>
        <p:txBody>
          <a:bodyPr wrap="square" rtlCol="0">
            <a:spAutoFit/>
          </a:bodyPr>
          <a:lstStyle/>
          <a:p>
            <a:pPr algn="ctr"/>
            <a:r>
              <a:rPr lang="en-US" dirty="0" smtClean="0"/>
              <a:t>2-oxoisovalerate complex</a:t>
            </a:r>
            <a:endParaRPr lang="en-US" dirty="0"/>
          </a:p>
        </p:txBody>
      </p:sp>
      <p:sp>
        <p:nvSpPr>
          <p:cNvPr id="24" name="TextBox 23"/>
          <p:cNvSpPr txBox="1"/>
          <p:nvPr/>
        </p:nvSpPr>
        <p:spPr>
          <a:xfrm>
            <a:off x="3622847" y="2739619"/>
            <a:ext cx="2413013" cy="923330"/>
          </a:xfrm>
          <a:prstGeom prst="rect">
            <a:avLst/>
          </a:prstGeom>
          <a:noFill/>
        </p:spPr>
        <p:txBody>
          <a:bodyPr wrap="square" rtlCol="0">
            <a:spAutoFit/>
          </a:bodyPr>
          <a:lstStyle/>
          <a:p>
            <a:pPr algn="ctr"/>
            <a:r>
              <a:rPr lang="en-US" dirty="0" smtClean="0"/>
              <a:t>Present all possible combinations of complexes</a:t>
            </a:r>
            <a:endParaRPr lang="en-US" dirty="0"/>
          </a:p>
        </p:txBody>
      </p:sp>
      <p:pic>
        <p:nvPicPr>
          <p:cNvPr id="26" name="Picture 25" descr="dockingbeispi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582" y="5504462"/>
            <a:ext cx="2196602" cy="1194694"/>
          </a:xfrm>
          <a:prstGeom prst="rect">
            <a:avLst/>
          </a:prstGeom>
        </p:spPr>
      </p:pic>
      <p:sp>
        <p:nvSpPr>
          <p:cNvPr id="27" name="TextBox 26"/>
          <p:cNvSpPr txBox="1"/>
          <p:nvPr/>
        </p:nvSpPr>
        <p:spPr>
          <a:xfrm>
            <a:off x="6797582" y="4986380"/>
            <a:ext cx="2346418" cy="646331"/>
          </a:xfrm>
          <a:prstGeom prst="rect">
            <a:avLst/>
          </a:prstGeom>
          <a:noFill/>
        </p:spPr>
        <p:txBody>
          <a:bodyPr wrap="square" rtlCol="0">
            <a:spAutoFit/>
          </a:bodyPr>
          <a:lstStyle/>
          <a:p>
            <a:pPr algn="ctr"/>
            <a:r>
              <a:rPr lang="en-US" dirty="0" smtClean="0"/>
              <a:t>Fatty acid </a:t>
            </a:r>
            <a:r>
              <a:rPr lang="en-US" dirty="0" err="1" smtClean="0"/>
              <a:t>synthase</a:t>
            </a:r>
            <a:endParaRPr lang="en-US" dirty="0" smtClean="0"/>
          </a:p>
          <a:p>
            <a:pPr algn="ctr"/>
            <a:r>
              <a:rPr lang="en-US" dirty="0" smtClean="0"/>
              <a:t>complex</a:t>
            </a:r>
            <a:endParaRPr lang="en-US" dirty="0"/>
          </a:p>
        </p:txBody>
      </p:sp>
      <p:sp>
        <p:nvSpPr>
          <p:cNvPr id="28" name="TextBox 27"/>
          <p:cNvSpPr txBox="1"/>
          <p:nvPr/>
        </p:nvSpPr>
        <p:spPr>
          <a:xfrm>
            <a:off x="7590921" y="4394750"/>
            <a:ext cx="595035" cy="584776"/>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2873120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952928" y="1417638"/>
            <a:ext cx="3244722" cy="5440362"/>
          </a:xfrm>
          <a:prstGeom prst="rect">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Transport inference parser (TIP)</a:t>
            </a:r>
            <a:endParaRPr lang="en-US" dirty="0"/>
          </a:p>
        </p:txBody>
      </p:sp>
      <p:sp>
        <p:nvSpPr>
          <p:cNvPr id="56" name="Right Arrow 55"/>
          <p:cNvSpPr/>
          <p:nvPr/>
        </p:nvSpPr>
        <p:spPr>
          <a:xfrm rot="5400000">
            <a:off x="4423073" y="1904136"/>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Arrow 56"/>
          <p:cNvSpPr/>
          <p:nvPr/>
        </p:nvSpPr>
        <p:spPr>
          <a:xfrm>
            <a:off x="6340293" y="4158855"/>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203315" y="1606151"/>
            <a:ext cx="2749613" cy="646331"/>
          </a:xfrm>
          <a:prstGeom prst="rect">
            <a:avLst/>
          </a:prstGeom>
          <a:noFill/>
        </p:spPr>
        <p:txBody>
          <a:bodyPr wrap="square" rtlCol="0">
            <a:spAutoFit/>
          </a:bodyPr>
          <a:lstStyle/>
          <a:p>
            <a:r>
              <a:rPr lang="en-US" b="1" dirty="0" smtClean="0"/>
              <a:t>9934 free-text </a:t>
            </a:r>
          </a:p>
          <a:p>
            <a:r>
              <a:rPr lang="en-US" b="1" dirty="0" smtClean="0"/>
              <a:t>Protein annotations</a:t>
            </a:r>
            <a:endParaRPr lang="en-US" b="1" dirty="0"/>
          </a:p>
        </p:txBody>
      </p:sp>
      <p:sp>
        <p:nvSpPr>
          <p:cNvPr id="59" name="TextBox 58"/>
          <p:cNvSpPr txBox="1"/>
          <p:nvPr/>
        </p:nvSpPr>
        <p:spPr>
          <a:xfrm>
            <a:off x="6253599" y="1467651"/>
            <a:ext cx="2704417" cy="369332"/>
          </a:xfrm>
          <a:prstGeom prst="rect">
            <a:avLst/>
          </a:prstGeom>
          <a:noFill/>
        </p:spPr>
        <p:txBody>
          <a:bodyPr wrap="square" rtlCol="0">
            <a:spAutoFit/>
          </a:bodyPr>
          <a:lstStyle/>
          <a:p>
            <a:r>
              <a:rPr lang="en-US" b="1" dirty="0" smtClean="0">
                <a:solidFill>
                  <a:srgbClr val="FF0000"/>
                </a:solidFill>
              </a:rPr>
              <a:t>442 transport reactions</a:t>
            </a:r>
            <a:endParaRPr lang="en-US" b="1" dirty="0">
              <a:solidFill>
                <a:srgbClr val="FF0000"/>
              </a:solidFill>
            </a:endParaRPr>
          </a:p>
        </p:txBody>
      </p:sp>
      <p:sp>
        <p:nvSpPr>
          <p:cNvPr id="41" name="TextBox 40"/>
          <p:cNvSpPr txBox="1"/>
          <p:nvPr/>
        </p:nvSpPr>
        <p:spPr>
          <a:xfrm>
            <a:off x="140706" y="3201303"/>
            <a:ext cx="2812222" cy="2800767"/>
          </a:xfrm>
          <a:prstGeom prst="rect">
            <a:avLst/>
          </a:prstGeom>
          <a:noFill/>
        </p:spPr>
        <p:txBody>
          <a:bodyPr wrap="square" rtlCol="0">
            <a:spAutoFit/>
          </a:bodyPr>
          <a:lstStyle/>
          <a:p>
            <a:pPr>
              <a:buFont typeface="Arial"/>
              <a:buChar char="•"/>
            </a:pPr>
            <a:r>
              <a:rPr lang="en-US" dirty="0" smtClean="0"/>
              <a:t> MFS glucose transporter</a:t>
            </a:r>
          </a:p>
          <a:p>
            <a:pPr>
              <a:buFont typeface="Arial"/>
              <a:buChar char="•"/>
            </a:pPr>
            <a:r>
              <a:rPr lang="en-US" dirty="0" smtClean="0"/>
              <a:t>  ATP </a:t>
            </a:r>
            <a:r>
              <a:rPr lang="en-US" dirty="0" err="1" smtClean="0"/>
              <a:t>synthase</a:t>
            </a:r>
            <a:endParaRPr lang="en-US" dirty="0" smtClean="0"/>
          </a:p>
          <a:p>
            <a:r>
              <a:rPr lang="en-US" sz="3200" dirty="0" smtClean="0"/>
              <a:t>    …</a:t>
            </a:r>
          </a:p>
          <a:p>
            <a:pPr>
              <a:buFont typeface="Arial"/>
              <a:buChar char="•"/>
            </a:pPr>
            <a:r>
              <a:rPr lang="en-US" dirty="0" smtClean="0"/>
              <a:t> sucrose transporter</a:t>
            </a:r>
          </a:p>
          <a:p>
            <a:endParaRPr lang="en-US" dirty="0" smtClean="0"/>
          </a:p>
          <a:p>
            <a:endParaRPr lang="en-US" dirty="0" smtClean="0"/>
          </a:p>
          <a:p>
            <a:pPr>
              <a:buFont typeface="Arial"/>
              <a:buChar char="•"/>
            </a:pPr>
            <a:endParaRPr lang="en-US" dirty="0" smtClean="0"/>
          </a:p>
          <a:p>
            <a:endParaRPr lang="en-US" dirty="0"/>
          </a:p>
        </p:txBody>
      </p:sp>
      <p:sp>
        <p:nvSpPr>
          <p:cNvPr id="48" name="TextBox 47"/>
          <p:cNvSpPr txBox="1"/>
          <p:nvPr/>
        </p:nvSpPr>
        <p:spPr>
          <a:xfrm>
            <a:off x="3424107" y="1508348"/>
            <a:ext cx="2413013" cy="646331"/>
          </a:xfrm>
          <a:prstGeom prst="rect">
            <a:avLst/>
          </a:prstGeom>
          <a:noFill/>
        </p:spPr>
        <p:txBody>
          <a:bodyPr wrap="square" rtlCol="0">
            <a:spAutoFit/>
          </a:bodyPr>
          <a:lstStyle/>
          <a:p>
            <a:pPr algn="ctr"/>
            <a:r>
              <a:rPr lang="en-US" dirty="0" smtClean="0"/>
              <a:t>Filter proteins for transporters</a:t>
            </a:r>
            <a:endParaRPr lang="en-US" dirty="0"/>
          </a:p>
        </p:txBody>
      </p:sp>
      <p:sp>
        <p:nvSpPr>
          <p:cNvPr id="49" name="TextBox 48"/>
          <p:cNvSpPr txBox="1"/>
          <p:nvPr/>
        </p:nvSpPr>
        <p:spPr>
          <a:xfrm>
            <a:off x="3287637" y="2909479"/>
            <a:ext cx="2685952" cy="369332"/>
          </a:xfrm>
          <a:prstGeom prst="rect">
            <a:avLst/>
          </a:prstGeom>
          <a:noFill/>
        </p:spPr>
        <p:txBody>
          <a:bodyPr wrap="none" rtlCol="0">
            <a:spAutoFit/>
          </a:bodyPr>
          <a:lstStyle/>
          <a:p>
            <a:pPr algn="ctr"/>
            <a:r>
              <a:rPr lang="en-US" dirty="0" smtClean="0"/>
              <a:t>Infer </a:t>
            </a:r>
            <a:r>
              <a:rPr lang="en-US" dirty="0" err="1" smtClean="0"/>
              <a:t>multimeric</a:t>
            </a:r>
            <a:r>
              <a:rPr lang="en-US" dirty="0" smtClean="0"/>
              <a:t> complex</a:t>
            </a:r>
            <a:endParaRPr lang="en-US" dirty="0"/>
          </a:p>
        </p:txBody>
      </p:sp>
      <p:sp>
        <p:nvSpPr>
          <p:cNvPr id="50" name="Right Arrow 49"/>
          <p:cNvSpPr/>
          <p:nvPr/>
        </p:nvSpPr>
        <p:spPr>
          <a:xfrm rot="5400000">
            <a:off x="4329846" y="3028268"/>
            <a:ext cx="601535"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3800529" y="4033611"/>
            <a:ext cx="1660168" cy="369332"/>
          </a:xfrm>
          <a:prstGeom prst="rect">
            <a:avLst/>
          </a:prstGeom>
          <a:noFill/>
        </p:spPr>
        <p:txBody>
          <a:bodyPr wrap="none" rtlCol="0">
            <a:spAutoFit/>
          </a:bodyPr>
          <a:lstStyle/>
          <a:p>
            <a:pPr algn="ctr"/>
            <a:r>
              <a:rPr lang="en-US" dirty="0" smtClean="0"/>
              <a:t>Infer substrate</a:t>
            </a:r>
            <a:endParaRPr lang="en-US" dirty="0"/>
          </a:p>
        </p:txBody>
      </p:sp>
      <p:sp>
        <p:nvSpPr>
          <p:cNvPr id="52" name="Right Arrow 51"/>
          <p:cNvSpPr/>
          <p:nvPr/>
        </p:nvSpPr>
        <p:spPr>
          <a:xfrm rot="5400000">
            <a:off x="4423073" y="4152400"/>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3140863" y="5157740"/>
            <a:ext cx="2979500" cy="646331"/>
          </a:xfrm>
          <a:prstGeom prst="rect">
            <a:avLst/>
          </a:prstGeom>
          <a:noFill/>
        </p:spPr>
        <p:txBody>
          <a:bodyPr wrap="square" rtlCol="0">
            <a:spAutoFit/>
          </a:bodyPr>
          <a:lstStyle/>
          <a:p>
            <a:pPr algn="ctr"/>
            <a:r>
              <a:rPr lang="en-US" dirty="0" smtClean="0"/>
              <a:t>Infer energy-coupling mechanism</a:t>
            </a:r>
            <a:endParaRPr lang="en-US" dirty="0"/>
          </a:p>
        </p:txBody>
      </p:sp>
      <p:grpSp>
        <p:nvGrpSpPr>
          <p:cNvPr id="3" name="Group 60"/>
          <p:cNvGrpSpPr/>
          <p:nvPr/>
        </p:nvGrpSpPr>
        <p:grpSpPr>
          <a:xfrm>
            <a:off x="7167341" y="2456055"/>
            <a:ext cx="1519459" cy="4075818"/>
            <a:chOff x="7167341" y="2587571"/>
            <a:chExt cx="1519459" cy="4075818"/>
          </a:xfrm>
        </p:grpSpPr>
        <p:pic>
          <p:nvPicPr>
            <p:cNvPr id="42" name="Picture 41" descr="glucose-transport.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4431" y="2587571"/>
              <a:ext cx="1065279" cy="1054131"/>
            </a:xfrm>
            <a:prstGeom prst="rect">
              <a:avLst/>
            </a:prstGeom>
          </p:spPr>
        </p:pic>
        <p:pic>
          <p:nvPicPr>
            <p:cNvPr id="43" name="Picture 42" descr="proton-export.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7341" y="3637125"/>
              <a:ext cx="1519459" cy="1116112"/>
            </a:xfrm>
            <a:prstGeom prst="rect">
              <a:avLst/>
            </a:prstGeom>
          </p:spPr>
        </p:pic>
        <p:pic>
          <p:nvPicPr>
            <p:cNvPr id="45" name="Picture 44" descr="sucrose-transport.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2175" y="5328858"/>
              <a:ext cx="1089790" cy="1334531"/>
            </a:xfrm>
            <a:prstGeom prst="rect">
              <a:avLst/>
            </a:prstGeom>
          </p:spPr>
        </p:pic>
        <p:sp>
          <p:nvSpPr>
            <p:cNvPr id="60" name="TextBox 59"/>
            <p:cNvSpPr txBox="1"/>
            <p:nvPr/>
          </p:nvSpPr>
          <p:spPr>
            <a:xfrm>
              <a:off x="7629553" y="4748660"/>
              <a:ext cx="595035" cy="584776"/>
            </a:xfrm>
            <a:prstGeom prst="rect">
              <a:avLst/>
            </a:prstGeom>
            <a:noFill/>
          </p:spPr>
          <p:txBody>
            <a:bodyPr wrap="none" rtlCol="0">
              <a:spAutoFit/>
            </a:bodyPr>
            <a:lstStyle/>
            <a:p>
              <a:r>
                <a:rPr lang="en-US" sz="3200" dirty="0" smtClean="0"/>
                <a:t>…</a:t>
              </a:r>
              <a:endParaRPr lang="en-US" sz="3200" dirty="0"/>
            </a:p>
          </p:txBody>
        </p:sp>
      </p:grpSp>
      <p:sp>
        <p:nvSpPr>
          <p:cNvPr id="62" name="Right Arrow 61"/>
          <p:cNvSpPr/>
          <p:nvPr/>
        </p:nvSpPr>
        <p:spPr>
          <a:xfrm>
            <a:off x="2267101" y="3055369"/>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3140863" y="6421968"/>
            <a:ext cx="3056787" cy="553998"/>
          </a:xfrm>
          <a:prstGeom prst="rect">
            <a:avLst/>
          </a:prstGeom>
          <a:noFill/>
        </p:spPr>
        <p:txBody>
          <a:bodyPr wrap="square" rtlCol="0">
            <a:spAutoFit/>
          </a:bodyPr>
          <a:lstStyle/>
          <a:p>
            <a:r>
              <a:rPr lang="en-US" sz="1200" b="1" dirty="0" smtClean="0"/>
              <a:t>Bioinformatics (2008) 24 (13): i259-i267.</a:t>
            </a:r>
          </a:p>
          <a:p>
            <a:endParaRPr lang="en-US" dirty="0"/>
          </a:p>
        </p:txBody>
      </p:sp>
    </p:spTree>
    <p:extLst>
      <p:ext uri="{BB962C8B-B14F-4D97-AF65-F5344CB8AC3E}">
        <p14:creationId xmlns:p14="http://schemas.microsoft.com/office/powerpoint/2010/main" val="2319045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988484" y="1467651"/>
            <a:ext cx="3244722" cy="5440362"/>
          </a:xfrm>
          <a:prstGeom prst="rect">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Pathologic predicts pathways</a:t>
            </a:r>
            <a:endParaRPr lang="en-US" dirty="0"/>
          </a:p>
        </p:txBody>
      </p:sp>
      <p:sp>
        <p:nvSpPr>
          <p:cNvPr id="56" name="Right Arrow 55"/>
          <p:cNvSpPr/>
          <p:nvPr/>
        </p:nvSpPr>
        <p:spPr>
          <a:xfrm>
            <a:off x="6302153"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Arrow 56"/>
          <p:cNvSpPr/>
          <p:nvPr/>
        </p:nvSpPr>
        <p:spPr>
          <a:xfrm>
            <a:off x="2429312"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54500" y="1217468"/>
            <a:ext cx="1685978" cy="923330"/>
          </a:xfrm>
          <a:prstGeom prst="rect">
            <a:avLst/>
          </a:prstGeom>
          <a:noFill/>
        </p:spPr>
        <p:txBody>
          <a:bodyPr wrap="none" rtlCol="0">
            <a:spAutoFit/>
          </a:bodyPr>
          <a:lstStyle/>
          <a:p>
            <a:r>
              <a:rPr lang="en-US" b="1" dirty="0" smtClean="0"/>
              <a:t>1770 enzyme-</a:t>
            </a:r>
          </a:p>
          <a:p>
            <a:r>
              <a:rPr lang="en-US" b="1" dirty="0" smtClean="0"/>
              <a:t>catalyzed</a:t>
            </a:r>
          </a:p>
          <a:p>
            <a:r>
              <a:rPr lang="en-US" b="1" dirty="0" smtClean="0"/>
              <a:t>reactions</a:t>
            </a:r>
            <a:endParaRPr lang="en-US" b="1" dirty="0"/>
          </a:p>
        </p:txBody>
      </p:sp>
      <p:sp>
        <p:nvSpPr>
          <p:cNvPr id="59" name="TextBox 58"/>
          <p:cNvSpPr txBox="1"/>
          <p:nvPr/>
        </p:nvSpPr>
        <p:spPr>
          <a:xfrm>
            <a:off x="6671269" y="1217468"/>
            <a:ext cx="2041701" cy="923330"/>
          </a:xfrm>
          <a:prstGeom prst="rect">
            <a:avLst/>
          </a:prstGeom>
          <a:noFill/>
        </p:spPr>
        <p:txBody>
          <a:bodyPr wrap="square" rtlCol="0">
            <a:spAutoFit/>
          </a:bodyPr>
          <a:lstStyle/>
          <a:p>
            <a:r>
              <a:rPr lang="en-US" b="1" dirty="0" smtClean="0">
                <a:solidFill>
                  <a:srgbClr val="FF0000"/>
                </a:solidFill>
              </a:rPr>
              <a:t>893 reactions assigned to </a:t>
            </a:r>
          </a:p>
          <a:p>
            <a:r>
              <a:rPr lang="en-US" b="1" dirty="0" smtClean="0">
                <a:solidFill>
                  <a:srgbClr val="FF0000"/>
                </a:solidFill>
              </a:rPr>
              <a:t>265 Pathways</a:t>
            </a:r>
            <a:endParaRPr lang="en-US" b="1" dirty="0">
              <a:solidFill>
                <a:srgbClr val="FF0000"/>
              </a:solidFill>
            </a:endParaRPr>
          </a:p>
        </p:txBody>
      </p:sp>
      <p:grpSp>
        <p:nvGrpSpPr>
          <p:cNvPr id="34" name="Group 33"/>
          <p:cNvGrpSpPr/>
          <p:nvPr/>
        </p:nvGrpSpPr>
        <p:grpSpPr>
          <a:xfrm>
            <a:off x="101815" y="2355191"/>
            <a:ext cx="2756657" cy="3964807"/>
            <a:chOff x="5445411" y="1908419"/>
            <a:chExt cx="3634570" cy="3948714"/>
          </a:xfrm>
        </p:grpSpPr>
        <p:pic>
          <p:nvPicPr>
            <p:cNvPr id="36" name="Picture 35" descr="citrate-dehydratase.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6735" y="2898268"/>
              <a:ext cx="2691922" cy="672981"/>
            </a:xfrm>
            <a:prstGeom prst="rect">
              <a:avLst/>
            </a:prstGeom>
          </p:spPr>
        </p:pic>
        <p:pic>
          <p:nvPicPr>
            <p:cNvPr id="38" name="Picture 37" descr="2.3.3.1.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5411" y="5259415"/>
              <a:ext cx="3634570" cy="597718"/>
            </a:xfrm>
            <a:prstGeom prst="rect">
              <a:avLst/>
            </a:prstGeom>
          </p:spPr>
        </p:pic>
        <p:sp>
          <p:nvSpPr>
            <p:cNvPr id="41" name="TextBox 40"/>
            <p:cNvSpPr txBox="1"/>
            <p:nvPr/>
          </p:nvSpPr>
          <p:spPr>
            <a:xfrm>
              <a:off x="7079348" y="3815169"/>
              <a:ext cx="366700" cy="1195457"/>
            </a:xfrm>
            <a:prstGeom prst="rect">
              <a:avLst/>
            </a:prstGeom>
            <a:noFill/>
          </p:spPr>
          <p:txBody>
            <a:bodyPr wrap="square" rtlCol="0">
              <a:spAutoFit/>
            </a:bodyPr>
            <a:lstStyle/>
            <a:p>
              <a:r>
                <a:rPr lang="en-US" sz="3600" dirty="0" smtClean="0"/>
                <a:t>…</a:t>
              </a:r>
              <a:endParaRPr lang="en-US" sz="3600" dirty="0"/>
            </a:p>
          </p:txBody>
        </p:sp>
        <p:pic>
          <p:nvPicPr>
            <p:cNvPr id="42" name="Picture 41" descr="1.1.1.37.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6217" y="1908419"/>
              <a:ext cx="3312960" cy="745929"/>
            </a:xfrm>
            <a:prstGeom prst="rect">
              <a:avLst/>
            </a:prstGeom>
          </p:spPr>
        </p:pic>
      </p:grpSp>
      <p:pic>
        <p:nvPicPr>
          <p:cNvPr id="43" name="Picture 42" descr="metacyc.tiff"/>
          <p:cNvPicPr>
            <a:picLocks noChangeAspect="1"/>
          </p:cNvPicPr>
          <p:nvPr/>
        </p:nvPicPr>
        <p:blipFill>
          <a:blip r:embed="rId6"/>
          <a:stretch>
            <a:fillRect/>
          </a:stretch>
        </p:blipFill>
        <p:spPr>
          <a:xfrm>
            <a:off x="3296938" y="1554743"/>
            <a:ext cx="2691112" cy="820608"/>
          </a:xfrm>
          <a:prstGeom prst="rect">
            <a:avLst/>
          </a:prstGeom>
        </p:spPr>
      </p:pic>
      <p:sp>
        <p:nvSpPr>
          <p:cNvPr id="45" name="Right Arrow 44"/>
          <p:cNvSpPr/>
          <p:nvPr/>
        </p:nvSpPr>
        <p:spPr>
          <a:xfrm rot="5400000">
            <a:off x="4313100" y="2091752"/>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descr="TCA.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26320" y="3016068"/>
            <a:ext cx="1731598" cy="1314498"/>
          </a:xfrm>
          <a:prstGeom prst="rect">
            <a:avLst/>
          </a:prstGeom>
        </p:spPr>
      </p:pic>
      <p:pic>
        <p:nvPicPr>
          <p:cNvPr id="47" name="Picture 46" descr="chorismate-biosynthesis-top.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47829" y="5259193"/>
            <a:ext cx="2688580" cy="1386914"/>
          </a:xfrm>
          <a:prstGeom prst="rect">
            <a:avLst/>
          </a:prstGeom>
        </p:spPr>
      </p:pic>
      <p:pic>
        <p:nvPicPr>
          <p:cNvPr id="48" name="Picture 47" descr="carotenoid-biosynthesis.tif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06770" y="2134386"/>
            <a:ext cx="2770698" cy="816293"/>
          </a:xfrm>
          <a:prstGeom prst="rect">
            <a:avLst/>
          </a:prstGeom>
        </p:spPr>
      </p:pic>
      <p:sp>
        <p:nvSpPr>
          <p:cNvPr id="49" name="TextBox 48"/>
          <p:cNvSpPr txBox="1"/>
          <p:nvPr/>
        </p:nvSpPr>
        <p:spPr>
          <a:xfrm>
            <a:off x="7553057" y="4082915"/>
            <a:ext cx="278125" cy="1200329"/>
          </a:xfrm>
          <a:prstGeom prst="rect">
            <a:avLst/>
          </a:prstGeom>
          <a:noFill/>
        </p:spPr>
        <p:txBody>
          <a:bodyPr wrap="square" rtlCol="0">
            <a:spAutoFit/>
          </a:bodyPr>
          <a:lstStyle/>
          <a:p>
            <a:r>
              <a:rPr lang="en-US" sz="3600" dirty="0" smtClean="0"/>
              <a:t>…</a:t>
            </a:r>
            <a:endParaRPr lang="en-US" sz="3600" dirty="0"/>
          </a:p>
        </p:txBody>
      </p:sp>
      <p:sp>
        <p:nvSpPr>
          <p:cNvPr id="51" name="TextBox 50"/>
          <p:cNvSpPr txBox="1"/>
          <p:nvPr/>
        </p:nvSpPr>
        <p:spPr>
          <a:xfrm>
            <a:off x="3176317" y="3115762"/>
            <a:ext cx="2811732" cy="369332"/>
          </a:xfrm>
          <a:prstGeom prst="rect">
            <a:avLst/>
          </a:prstGeom>
          <a:noFill/>
        </p:spPr>
        <p:txBody>
          <a:bodyPr wrap="square" rtlCol="0">
            <a:spAutoFit/>
          </a:bodyPr>
          <a:lstStyle/>
          <a:p>
            <a:r>
              <a:rPr lang="en-US" dirty="0" smtClean="0"/>
              <a:t>X = #</a:t>
            </a:r>
            <a:r>
              <a:rPr lang="en-US" dirty="0" err="1" smtClean="0"/>
              <a:t>rxns</a:t>
            </a:r>
            <a:r>
              <a:rPr lang="en-US" dirty="0" smtClean="0"/>
              <a:t> in </a:t>
            </a:r>
            <a:r>
              <a:rPr lang="en-US" dirty="0" err="1" smtClean="0"/>
              <a:t>metacyc</a:t>
            </a:r>
            <a:r>
              <a:rPr lang="en-US" dirty="0" smtClean="0"/>
              <a:t> </a:t>
            </a:r>
            <a:r>
              <a:rPr lang="en-US" dirty="0" err="1" smtClean="0"/>
              <a:t>pwy</a:t>
            </a:r>
            <a:endParaRPr lang="en-US" dirty="0"/>
          </a:p>
        </p:txBody>
      </p:sp>
      <p:sp>
        <p:nvSpPr>
          <p:cNvPr id="52" name="TextBox 51"/>
          <p:cNvSpPr txBox="1"/>
          <p:nvPr/>
        </p:nvSpPr>
        <p:spPr>
          <a:xfrm>
            <a:off x="3176317" y="3844534"/>
            <a:ext cx="3056888" cy="646331"/>
          </a:xfrm>
          <a:prstGeom prst="rect">
            <a:avLst/>
          </a:prstGeom>
          <a:noFill/>
        </p:spPr>
        <p:txBody>
          <a:bodyPr wrap="square" rtlCol="0">
            <a:spAutoFit/>
          </a:bodyPr>
          <a:lstStyle/>
          <a:p>
            <a:r>
              <a:rPr lang="en-US" dirty="0" smtClean="0"/>
              <a:t>Y = #</a:t>
            </a:r>
            <a:r>
              <a:rPr lang="en-US" dirty="0" err="1" smtClean="0"/>
              <a:t>rxns</a:t>
            </a:r>
            <a:r>
              <a:rPr lang="en-US" dirty="0" smtClean="0"/>
              <a:t> with enzyme evidence</a:t>
            </a:r>
            <a:endParaRPr lang="en-US" dirty="0"/>
          </a:p>
        </p:txBody>
      </p:sp>
      <p:sp>
        <p:nvSpPr>
          <p:cNvPr id="54" name="TextBox 53"/>
          <p:cNvSpPr txBox="1"/>
          <p:nvPr/>
        </p:nvSpPr>
        <p:spPr>
          <a:xfrm>
            <a:off x="3176317" y="4850305"/>
            <a:ext cx="2820676" cy="369332"/>
          </a:xfrm>
          <a:prstGeom prst="rect">
            <a:avLst/>
          </a:prstGeom>
          <a:noFill/>
        </p:spPr>
        <p:txBody>
          <a:bodyPr wrap="square" rtlCol="0">
            <a:spAutoFit/>
          </a:bodyPr>
          <a:lstStyle/>
          <a:p>
            <a:r>
              <a:rPr lang="en-US" dirty="0" smtClean="0"/>
              <a:t>Z = #unique </a:t>
            </a:r>
            <a:r>
              <a:rPr lang="en-US" dirty="0" err="1" smtClean="0"/>
              <a:t>rxns</a:t>
            </a:r>
            <a:r>
              <a:rPr lang="en-US" dirty="0" smtClean="0"/>
              <a:t> in </a:t>
            </a:r>
            <a:r>
              <a:rPr lang="en-US" dirty="0" err="1" smtClean="0"/>
              <a:t>pwy</a:t>
            </a:r>
            <a:endParaRPr lang="en-US" dirty="0"/>
          </a:p>
        </p:txBody>
      </p:sp>
      <p:sp>
        <p:nvSpPr>
          <p:cNvPr id="61" name="TextBox 60"/>
          <p:cNvSpPr txBox="1"/>
          <p:nvPr/>
        </p:nvSpPr>
        <p:spPr>
          <a:xfrm>
            <a:off x="3176317" y="5579077"/>
            <a:ext cx="2820676" cy="646331"/>
          </a:xfrm>
          <a:prstGeom prst="rect">
            <a:avLst/>
          </a:prstGeom>
          <a:noFill/>
        </p:spPr>
        <p:txBody>
          <a:bodyPr wrap="square" rtlCol="0">
            <a:spAutoFit/>
          </a:bodyPr>
          <a:lstStyle/>
          <a:p>
            <a:r>
              <a:rPr lang="en-US" dirty="0" smtClean="0"/>
              <a:t>P(X|Y|Z) = </a:t>
            </a:r>
            <a:r>
              <a:rPr lang="en-US" dirty="0" err="1" smtClean="0"/>
              <a:t>prob</a:t>
            </a:r>
            <a:r>
              <a:rPr lang="en-US" dirty="0" smtClean="0"/>
              <a:t> of </a:t>
            </a:r>
            <a:r>
              <a:rPr lang="en-US" dirty="0" err="1" smtClean="0"/>
              <a:t>pwy</a:t>
            </a:r>
            <a:r>
              <a:rPr lang="en-US" dirty="0" smtClean="0"/>
              <a:t> in </a:t>
            </a:r>
            <a:r>
              <a:rPr lang="en-US" dirty="0" err="1" smtClean="0"/>
              <a:t>Neurospora</a:t>
            </a:r>
            <a:endParaRPr lang="en-US" dirty="0"/>
          </a:p>
        </p:txBody>
      </p:sp>
      <p:sp>
        <p:nvSpPr>
          <p:cNvPr id="62" name="TextBox 61"/>
          <p:cNvSpPr txBox="1"/>
          <p:nvPr/>
        </p:nvSpPr>
        <p:spPr>
          <a:xfrm>
            <a:off x="3176317" y="6307848"/>
            <a:ext cx="3343771" cy="738664"/>
          </a:xfrm>
          <a:prstGeom prst="rect">
            <a:avLst/>
          </a:prstGeom>
          <a:noFill/>
        </p:spPr>
        <p:txBody>
          <a:bodyPr wrap="square" rtlCol="0">
            <a:spAutoFit/>
          </a:bodyPr>
          <a:lstStyle/>
          <a:p>
            <a:r>
              <a:rPr lang="en-US" sz="1400" b="1" dirty="0" smtClean="0"/>
              <a:t>Science 293:2040-4, 2001.</a:t>
            </a:r>
          </a:p>
          <a:p>
            <a:endParaRPr lang="en-US" sz="1400" dirty="0" smtClean="0"/>
          </a:p>
          <a:p>
            <a:endParaRPr lang="en-US" sz="1400" dirty="0"/>
          </a:p>
        </p:txBody>
      </p:sp>
    </p:spTree>
    <p:extLst>
      <p:ext uri="{BB962C8B-B14F-4D97-AF65-F5344CB8AC3E}">
        <p14:creationId xmlns:p14="http://schemas.microsoft.com/office/powerpoint/2010/main" val="7947043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988484" y="1159485"/>
            <a:ext cx="3244722" cy="5440362"/>
          </a:xfrm>
          <a:prstGeom prst="rect">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t>Literature </a:t>
            </a:r>
            <a:r>
              <a:rPr lang="en-US" sz="3600" dirty="0" err="1" smtClean="0"/>
              <a:t>curation</a:t>
            </a:r>
            <a:r>
              <a:rPr lang="en-US" sz="3600" dirty="0" smtClean="0"/>
              <a:t> validates pathways</a:t>
            </a:r>
            <a:endParaRPr lang="en-US" sz="3600" dirty="0"/>
          </a:p>
        </p:txBody>
      </p:sp>
      <p:sp>
        <p:nvSpPr>
          <p:cNvPr id="56" name="Right Arrow 55"/>
          <p:cNvSpPr/>
          <p:nvPr/>
        </p:nvSpPr>
        <p:spPr>
          <a:xfrm>
            <a:off x="6302153"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ight Arrow 56"/>
          <p:cNvSpPr/>
          <p:nvPr/>
        </p:nvSpPr>
        <p:spPr>
          <a:xfrm>
            <a:off x="2429312" y="3762093"/>
            <a:ext cx="415080" cy="125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68716" y="4081310"/>
            <a:ext cx="278125" cy="1200329"/>
          </a:xfrm>
          <a:prstGeom prst="rect">
            <a:avLst/>
          </a:prstGeom>
          <a:noFill/>
        </p:spPr>
        <p:txBody>
          <a:bodyPr wrap="square" rtlCol="0">
            <a:spAutoFit/>
          </a:bodyPr>
          <a:lstStyle/>
          <a:p>
            <a:r>
              <a:rPr lang="en-US" sz="3600" dirty="0" smtClean="0"/>
              <a:t>…</a:t>
            </a:r>
            <a:endParaRPr lang="en-US" sz="3600" dirty="0"/>
          </a:p>
        </p:txBody>
      </p:sp>
      <p:sp>
        <p:nvSpPr>
          <p:cNvPr id="24" name="TextBox 23"/>
          <p:cNvSpPr txBox="1"/>
          <p:nvPr/>
        </p:nvSpPr>
        <p:spPr>
          <a:xfrm>
            <a:off x="6352446" y="1631811"/>
            <a:ext cx="2548915" cy="1754327"/>
          </a:xfrm>
          <a:prstGeom prst="rect">
            <a:avLst/>
          </a:prstGeom>
          <a:noFill/>
        </p:spPr>
        <p:txBody>
          <a:bodyPr wrap="square" rtlCol="0">
            <a:spAutoFit/>
          </a:bodyPr>
          <a:lstStyle/>
          <a:p>
            <a:r>
              <a:rPr lang="en-US" b="1" dirty="0" smtClean="0">
                <a:solidFill>
                  <a:srgbClr val="FF0000"/>
                </a:solidFill>
              </a:rPr>
              <a:t>523 </a:t>
            </a:r>
            <a:r>
              <a:rPr lang="en-US" b="1" dirty="0" smtClean="0">
                <a:solidFill>
                  <a:srgbClr val="FF0000"/>
                </a:solidFill>
              </a:rPr>
              <a:t>citations associated with </a:t>
            </a:r>
          </a:p>
          <a:p>
            <a:r>
              <a:rPr lang="en-US" b="1" dirty="0" smtClean="0">
                <a:solidFill>
                  <a:srgbClr val="FF0000"/>
                </a:solidFill>
              </a:rPr>
              <a:t>265 pathways </a:t>
            </a:r>
          </a:p>
          <a:p>
            <a:r>
              <a:rPr lang="en-US" b="1" dirty="0" smtClean="0">
                <a:solidFill>
                  <a:srgbClr val="FF0000"/>
                </a:solidFill>
              </a:rPr>
              <a:t>56 complexes</a:t>
            </a:r>
          </a:p>
          <a:p>
            <a:r>
              <a:rPr lang="en-US" b="1" dirty="0" smtClean="0">
                <a:solidFill>
                  <a:srgbClr val="FF0000"/>
                </a:solidFill>
              </a:rPr>
              <a:t>524 genes </a:t>
            </a:r>
          </a:p>
          <a:p>
            <a:endParaRPr lang="en-US" b="1" dirty="0">
              <a:solidFill>
                <a:srgbClr val="FF0000"/>
              </a:solidFill>
            </a:endParaRPr>
          </a:p>
        </p:txBody>
      </p:sp>
      <p:pic>
        <p:nvPicPr>
          <p:cNvPr id="25" name="Picture 24" descr="dockingbeispi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710" y="5322075"/>
            <a:ext cx="2196602" cy="1194694"/>
          </a:xfrm>
          <a:prstGeom prst="rect">
            <a:avLst/>
          </a:prstGeom>
        </p:spPr>
      </p:pic>
      <p:pic>
        <p:nvPicPr>
          <p:cNvPr id="26" name="Picture 25" descr="TCA.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12" y="2726377"/>
            <a:ext cx="1731598" cy="1314498"/>
          </a:xfrm>
          <a:prstGeom prst="rect">
            <a:avLst/>
          </a:prstGeom>
        </p:spPr>
      </p:pic>
      <p:pic>
        <p:nvPicPr>
          <p:cNvPr id="27" name="Picture 26" descr="glucose-transport.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372" y="1631811"/>
            <a:ext cx="1065279" cy="1054131"/>
          </a:xfrm>
          <a:prstGeom prst="rect">
            <a:avLst/>
          </a:prstGeom>
        </p:spPr>
      </p:pic>
      <p:pic>
        <p:nvPicPr>
          <p:cNvPr id="28" name="Picture 27" descr="bookPil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1393" y="3702836"/>
            <a:ext cx="1040409" cy="1578803"/>
          </a:xfrm>
          <a:prstGeom prst="rect">
            <a:avLst/>
          </a:prstGeom>
        </p:spPr>
      </p:pic>
      <p:pic>
        <p:nvPicPr>
          <p:cNvPr id="33" name="Picture 32" descr="heather.tiff"/>
          <p:cNvPicPr>
            <a:picLocks noChangeAspect="1"/>
          </p:cNvPicPr>
          <p:nvPr/>
        </p:nvPicPr>
        <p:blipFill>
          <a:blip r:embed="rId7"/>
          <a:stretch>
            <a:fillRect/>
          </a:stretch>
        </p:blipFill>
        <p:spPr>
          <a:xfrm>
            <a:off x="3950425" y="1417638"/>
            <a:ext cx="1135874" cy="1594042"/>
          </a:xfrm>
          <a:prstGeom prst="rect">
            <a:avLst/>
          </a:prstGeom>
        </p:spPr>
      </p:pic>
      <p:pic>
        <p:nvPicPr>
          <p:cNvPr id="34" name="Picture 33" descr="jonathan.tiff"/>
          <p:cNvPicPr>
            <a:picLocks noChangeAspect="1"/>
          </p:cNvPicPr>
          <p:nvPr/>
        </p:nvPicPr>
        <p:blipFill>
          <a:blip r:embed="rId8"/>
          <a:stretch>
            <a:fillRect/>
          </a:stretch>
        </p:blipFill>
        <p:spPr>
          <a:xfrm>
            <a:off x="3400290" y="3166263"/>
            <a:ext cx="2033690" cy="1382453"/>
          </a:xfrm>
          <a:prstGeom prst="rect">
            <a:avLst/>
          </a:prstGeom>
        </p:spPr>
      </p:pic>
      <p:pic>
        <p:nvPicPr>
          <p:cNvPr id="35" name="Picture 34" descr="Jeremy.tiff"/>
          <p:cNvPicPr>
            <a:picLocks noChangeAspect="1"/>
          </p:cNvPicPr>
          <p:nvPr/>
        </p:nvPicPr>
        <p:blipFill>
          <a:blip r:embed="rId9"/>
          <a:stretch>
            <a:fillRect/>
          </a:stretch>
        </p:blipFill>
        <p:spPr>
          <a:xfrm>
            <a:off x="3747485" y="5208727"/>
            <a:ext cx="1527505" cy="1176463"/>
          </a:xfrm>
          <a:prstGeom prst="rect">
            <a:avLst/>
          </a:prstGeom>
        </p:spPr>
      </p:pic>
      <p:sp>
        <p:nvSpPr>
          <p:cNvPr id="37" name="TextBox 36"/>
          <p:cNvSpPr txBox="1"/>
          <p:nvPr/>
        </p:nvSpPr>
        <p:spPr>
          <a:xfrm>
            <a:off x="4041766" y="4300626"/>
            <a:ext cx="278125" cy="1200329"/>
          </a:xfrm>
          <a:prstGeom prst="rect">
            <a:avLst/>
          </a:prstGeom>
          <a:noFill/>
        </p:spPr>
        <p:txBody>
          <a:bodyPr wrap="square" rtlCol="0">
            <a:spAutoFit/>
          </a:bodyPr>
          <a:lstStyle/>
          <a:p>
            <a:r>
              <a:rPr lang="en-US" sz="3600" dirty="0" smtClean="0"/>
              <a:t>…</a:t>
            </a:r>
            <a:endParaRPr lang="en-US" sz="3600" dirty="0"/>
          </a:p>
        </p:txBody>
      </p:sp>
    </p:spTree>
    <p:extLst>
      <p:ext uri="{BB962C8B-B14F-4D97-AF65-F5344CB8AC3E}">
        <p14:creationId xmlns:p14="http://schemas.microsoft.com/office/powerpoint/2010/main" val="26205142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Phenotype-directed </a:t>
            </a:r>
            <a:r>
              <a:rPr lang="en-US" dirty="0" err="1" smtClean="0"/>
              <a:t>curation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47446</TotalTime>
  <Words>1489</Words>
  <Application>Microsoft Macintosh PowerPoint</Application>
  <PresentationFormat>On-screen Show (4:3)</PresentationFormat>
  <Paragraphs>292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Genome sequence to metabolic reconstruction</vt:lpstr>
      <vt:lpstr>Genome sequence to metabolic model</vt:lpstr>
      <vt:lpstr>EFICAz2 predicts enzymes</vt:lpstr>
      <vt:lpstr>Protein Complex editor</vt:lpstr>
      <vt:lpstr>Transport inference parser (TIP)</vt:lpstr>
      <vt:lpstr>Pathologic predicts pathways</vt:lpstr>
      <vt:lpstr>Literature curation validates pathways</vt:lpstr>
      <vt:lpstr>Phenotype-directed curation</vt:lpstr>
      <vt:lpstr>PowerPoint Presentation</vt:lpstr>
      <vt:lpstr>Knockout Phenotype Prediction</vt:lpstr>
      <vt:lpstr>PowerPoint Presentation</vt:lpstr>
      <vt:lpstr>PowerPoint Presentation</vt:lpstr>
      <vt:lpstr>Phenotype-directed curation</vt:lpstr>
      <vt:lpstr>461 curated minimal media viable and essential genes</vt:lpstr>
      <vt:lpstr>Minimal media gene essentiality training set</vt:lpstr>
      <vt:lpstr>105 auxotroph supplemental rescue phenotypes</vt:lpstr>
      <vt:lpstr>Supplemental rescue training set</vt:lpstr>
      <vt:lpstr>Final metabolic reconstruction</vt:lpstr>
      <vt:lpstr>Independent test set validation</vt:lpstr>
      <vt:lpstr>Minimal media gene essentiality test set</vt:lpstr>
      <vt:lpstr>Comparison of model organisms under minimal media</vt:lpstr>
      <vt:lpstr>Supplemental rescue test set</vt:lpstr>
      <vt:lpstr>Multiple knockouts</vt:lpstr>
      <vt:lpstr>Synthetic Lethality</vt:lpstr>
      <vt:lpstr>Pathway interpretation</vt:lpstr>
      <vt:lpstr>Synthetic lethal rescues computationally predicted</vt:lpstr>
      <vt:lpstr>Pathway interpretation</vt:lpstr>
      <vt:lpstr>Phenotype arrays</vt:lpstr>
      <vt:lpstr>Acknowledgements</vt:lpstr>
    </vt:vector>
  </TitlesOfParts>
  <Company>Broad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oxygen limitation on E-flux model of xylose fermentation is consistent with experiment</dc:title>
  <dc:creator>Property of</dc:creator>
  <cp:lastModifiedBy>Jeremy Zucker</cp:lastModifiedBy>
  <cp:revision>139</cp:revision>
  <dcterms:created xsi:type="dcterms:W3CDTF">2011-11-08T23:23:47Z</dcterms:created>
  <dcterms:modified xsi:type="dcterms:W3CDTF">2012-03-14T15:34:21Z</dcterms:modified>
</cp:coreProperties>
</file>